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8288000" cy="10287000"/>
  <p:notesSz cx="6858000" cy="9144000"/>
  <p:embeddedFontLst>
    <p:embeddedFont>
      <p:font typeface="Cerebri" panose="020B0604020202020204" charset="0"/>
      <p:regular r:id="rId22"/>
    </p:embeddedFont>
    <p:embeddedFont>
      <p:font typeface="Cerebri Bold" panose="020B0604020202020204" charset="0"/>
      <p:regular r:id="rId23"/>
    </p:embeddedFont>
    <p:embeddedFont>
      <p:font typeface="Cerebri Heavy" panose="020B0604020202020204" charset="0"/>
      <p:regular r:id="rId24"/>
    </p:embeddedFont>
    <p:embeddedFont>
      <p:font typeface="Edmund" panose="020B0604020202020204" charset="0"/>
      <p:regular r:id="rId25"/>
    </p:embeddedFont>
    <p:embeddedFont>
      <p:font typeface="Garet Bold" panose="020B0604020202020204" charset="-52"/>
      <p:regular r:id="rId26"/>
    </p:embeddedFont>
    <p:embeddedFont>
      <p:font typeface="Macabro Danger" panose="020B0604020202020204" charset="0"/>
      <p:regular r:id="rId27"/>
    </p:embeddedFont>
    <p:embeddedFont>
      <p:font typeface="Univers" panose="020B0503020202020204" pitchFamily="34" charset="0"/>
      <p:regular r:id="rId28"/>
    </p:embeddedFont>
    <p:embeddedFont>
      <p:font typeface="Univers Bold" panose="020B0703030502020204" charset="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9" d="100"/>
          <a:sy n="59" d="100"/>
        </p:scale>
        <p:origin x="34" y="1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10" Type="http://schemas.openxmlformats.org/officeDocument/2006/relationships/image" Target="../media/image11.pn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9.svg"/><Relationship Id="rId7" Type="http://schemas.openxmlformats.org/officeDocument/2006/relationships/image" Target="../media/image20.svg"/><Relationship Id="rId12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11" Type="http://schemas.openxmlformats.org/officeDocument/2006/relationships/image" Target="../media/image18.png"/><Relationship Id="rId5" Type="http://schemas.openxmlformats.org/officeDocument/2006/relationships/image" Target="../media/image13.svg"/><Relationship Id="rId10" Type="http://schemas.openxmlformats.org/officeDocument/2006/relationships/image" Target="../media/image23.svg"/><Relationship Id="rId4" Type="http://schemas.openxmlformats.org/officeDocument/2006/relationships/image" Target="../media/image12.svg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2.svg"/><Relationship Id="rId7" Type="http://schemas.openxmlformats.org/officeDocument/2006/relationships/image" Target="../media/image27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26.svg"/><Relationship Id="rId10" Type="http://schemas.openxmlformats.org/officeDocument/2006/relationships/image" Target="../media/image18.png"/><Relationship Id="rId4" Type="http://schemas.openxmlformats.org/officeDocument/2006/relationships/image" Target="../media/image25.svg"/><Relationship Id="rId9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9.svg"/><Relationship Id="rId7" Type="http://schemas.openxmlformats.org/officeDocument/2006/relationships/image" Target="../media/image30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11" Type="http://schemas.openxmlformats.org/officeDocument/2006/relationships/image" Target="../media/image32.svg"/><Relationship Id="rId5" Type="http://schemas.openxmlformats.org/officeDocument/2006/relationships/image" Target="../media/image13.svg"/><Relationship Id="rId10" Type="http://schemas.openxmlformats.org/officeDocument/2006/relationships/image" Target="../media/image18.png"/><Relationship Id="rId4" Type="http://schemas.openxmlformats.org/officeDocument/2006/relationships/image" Target="../media/image12.svg"/><Relationship Id="rId9" Type="http://schemas.openxmlformats.org/officeDocument/2006/relationships/image" Target="../media/image2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9.svg"/><Relationship Id="rId7" Type="http://schemas.openxmlformats.org/officeDocument/2006/relationships/image" Target="../media/image34.svg"/><Relationship Id="rId12" Type="http://schemas.openxmlformats.org/officeDocument/2006/relationships/image" Target="../media/image3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11" Type="http://schemas.openxmlformats.org/officeDocument/2006/relationships/image" Target="../media/image36.svg"/><Relationship Id="rId5" Type="http://schemas.openxmlformats.org/officeDocument/2006/relationships/image" Target="../media/image13.svg"/><Relationship Id="rId10" Type="http://schemas.openxmlformats.org/officeDocument/2006/relationships/image" Target="../media/image35.svg"/><Relationship Id="rId4" Type="http://schemas.openxmlformats.org/officeDocument/2006/relationships/image" Target="../media/image33.sv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sv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4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9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3" Type="http://schemas.openxmlformats.org/officeDocument/2006/relationships/image" Target="../media/image18.png"/><Relationship Id="rId7" Type="http://schemas.openxmlformats.org/officeDocument/2006/relationships/image" Target="../media/image47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svg"/><Relationship Id="rId5" Type="http://schemas.openxmlformats.org/officeDocument/2006/relationships/image" Target="../media/image23.svg"/><Relationship Id="rId4" Type="http://schemas.openxmlformats.org/officeDocument/2006/relationships/image" Target="../media/image45.svg"/><Relationship Id="rId9" Type="http://schemas.openxmlformats.org/officeDocument/2006/relationships/image" Target="../media/image4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svg"/><Relationship Id="rId7" Type="http://schemas.openxmlformats.org/officeDocument/2006/relationships/image" Target="../media/image1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svg"/><Relationship Id="rId11" Type="http://schemas.openxmlformats.org/officeDocument/2006/relationships/image" Target="../media/image23.svg"/><Relationship Id="rId5" Type="http://schemas.openxmlformats.org/officeDocument/2006/relationships/image" Target="../media/image15.svg"/><Relationship Id="rId10" Type="http://schemas.openxmlformats.org/officeDocument/2006/relationships/image" Target="../media/image18.png"/><Relationship Id="rId4" Type="http://schemas.openxmlformats.org/officeDocument/2006/relationships/image" Target="../media/image14.svg"/><Relationship Id="rId9" Type="http://schemas.openxmlformats.org/officeDocument/2006/relationships/image" Target="../media/image5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sv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8.png"/><Relationship Id="rId7" Type="http://schemas.openxmlformats.org/officeDocument/2006/relationships/image" Target="../media/image5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svg"/><Relationship Id="rId5" Type="http://schemas.openxmlformats.org/officeDocument/2006/relationships/image" Target="../media/image53.png"/><Relationship Id="rId4" Type="http://schemas.openxmlformats.org/officeDocument/2006/relationships/image" Target="../media/image39.svg"/><Relationship Id="rId9" Type="http://schemas.openxmlformats.org/officeDocument/2006/relationships/image" Target="../media/image2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sv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3" Type="http://schemas.openxmlformats.org/officeDocument/2006/relationships/image" Target="../media/image58.png"/><Relationship Id="rId7" Type="http://schemas.openxmlformats.org/officeDocument/2006/relationships/image" Target="../media/image6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sv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sv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svg"/><Relationship Id="rId4" Type="http://schemas.openxmlformats.org/officeDocument/2006/relationships/image" Target="../media/image64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svg"/><Relationship Id="rId13" Type="http://schemas.openxmlformats.org/officeDocument/2006/relationships/image" Target="../media/image74.svg"/><Relationship Id="rId3" Type="http://schemas.openxmlformats.org/officeDocument/2006/relationships/image" Target="../media/image65.svg"/><Relationship Id="rId7" Type="http://schemas.openxmlformats.org/officeDocument/2006/relationships/image" Target="../media/image69.svg"/><Relationship Id="rId12" Type="http://schemas.openxmlformats.org/officeDocument/2006/relationships/image" Target="../media/image7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svg"/><Relationship Id="rId11" Type="http://schemas.openxmlformats.org/officeDocument/2006/relationships/image" Target="../media/image72.svg"/><Relationship Id="rId5" Type="http://schemas.openxmlformats.org/officeDocument/2006/relationships/image" Target="../media/image67.svg"/><Relationship Id="rId10" Type="http://schemas.openxmlformats.org/officeDocument/2006/relationships/image" Target="../media/image18.png"/><Relationship Id="rId4" Type="http://schemas.openxmlformats.org/officeDocument/2006/relationships/image" Target="../media/image66.svg"/><Relationship Id="rId9" Type="http://schemas.openxmlformats.org/officeDocument/2006/relationships/image" Target="../media/image71.svg"/><Relationship Id="rId14" Type="http://schemas.openxmlformats.org/officeDocument/2006/relationships/image" Target="../media/image39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18.png"/><Relationship Id="rId4" Type="http://schemas.openxmlformats.org/officeDocument/2006/relationships/image" Target="../media/image7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2.svg"/><Relationship Id="rId7" Type="http://schemas.openxmlformats.org/officeDocument/2006/relationships/image" Target="../media/image17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svg"/><Relationship Id="rId5" Type="http://schemas.openxmlformats.org/officeDocument/2006/relationships/image" Target="../media/image77.svg"/><Relationship Id="rId10" Type="http://schemas.openxmlformats.org/officeDocument/2006/relationships/image" Target="../media/image79.svg"/><Relationship Id="rId4" Type="http://schemas.openxmlformats.org/officeDocument/2006/relationships/image" Target="../media/image14.svg"/><Relationship Id="rId9" Type="http://schemas.openxmlformats.org/officeDocument/2006/relationships/image" Target="../media/image23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svg"/><Relationship Id="rId5" Type="http://schemas.openxmlformats.org/officeDocument/2006/relationships/image" Target="../media/image14.svg"/><Relationship Id="rId4" Type="http://schemas.openxmlformats.org/officeDocument/2006/relationships/image" Target="../media/image8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-329118" y="-2749748"/>
            <a:ext cx="6568293" cy="14798786"/>
          </a:xfrm>
          <a:custGeom>
            <a:avLst/>
            <a:gdLst/>
            <a:ahLst/>
            <a:cxnLst/>
            <a:rect l="l" t="t" r="r" b="b"/>
            <a:pathLst>
              <a:path w="6568293" h="14798786">
                <a:moveTo>
                  <a:pt x="0" y="0"/>
                </a:moveTo>
                <a:lnTo>
                  <a:pt x="6568293" y="0"/>
                </a:lnTo>
                <a:lnTo>
                  <a:pt x="6568293" y="14798786"/>
                </a:lnTo>
                <a:lnTo>
                  <a:pt x="0" y="147987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166634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" name="Freeform 4"/>
          <p:cNvSpPr/>
          <p:nvPr/>
        </p:nvSpPr>
        <p:spPr>
          <a:xfrm rot="-1324746">
            <a:off x="5306764" y="7216410"/>
            <a:ext cx="693314" cy="693314"/>
          </a:xfrm>
          <a:custGeom>
            <a:avLst/>
            <a:gdLst/>
            <a:ahLst/>
            <a:cxnLst/>
            <a:rect l="l" t="t" r="r" b="b"/>
            <a:pathLst>
              <a:path w="693314" h="693314">
                <a:moveTo>
                  <a:pt x="0" y="0"/>
                </a:moveTo>
                <a:lnTo>
                  <a:pt x="693314" y="0"/>
                </a:lnTo>
                <a:lnTo>
                  <a:pt x="693314" y="693314"/>
                </a:lnTo>
                <a:lnTo>
                  <a:pt x="0" y="6933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5" name="Freeform 5"/>
          <p:cNvSpPr/>
          <p:nvPr/>
        </p:nvSpPr>
        <p:spPr>
          <a:xfrm>
            <a:off x="9467622" y="-2383583"/>
            <a:ext cx="8939796" cy="15054165"/>
          </a:xfrm>
          <a:custGeom>
            <a:avLst/>
            <a:gdLst/>
            <a:ahLst/>
            <a:cxnLst/>
            <a:rect l="l" t="t" r="r" b="b"/>
            <a:pathLst>
              <a:path w="8939796" h="15054165">
                <a:moveTo>
                  <a:pt x="0" y="0"/>
                </a:moveTo>
                <a:lnTo>
                  <a:pt x="8939796" y="0"/>
                </a:lnTo>
                <a:lnTo>
                  <a:pt x="8939796" y="15054166"/>
                </a:lnTo>
                <a:lnTo>
                  <a:pt x="0" y="150541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9283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6" name="Freeform 6"/>
          <p:cNvSpPr/>
          <p:nvPr/>
        </p:nvSpPr>
        <p:spPr>
          <a:xfrm>
            <a:off x="12554662" y="3355784"/>
            <a:ext cx="952627" cy="989743"/>
          </a:xfrm>
          <a:custGeom>
            <a:avLst/>
            <a:gdLst/>
            <a:ahLst/>
            <a:cxnLst/>
            <a:rect l="l" t="t" r="r" b="b"/>
            <a:pathLst>
              <a:path w="952627" h="989743">
                <a:moveTo>
                  <a:pt x="0" y="0"/>
                </a:moveTo>
                <a:lnTo>
                  <a:pt x="952627" y="0"/>
                </a:lnTo>
                <a:lnTo>
                  <a:pt x="952627" y="989742"/>
                </a:lnTo>
                <a:lnTo>
                  <a:pt x="0" y="9897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7" name="Freeform 7"/>
          <p:cNvSpPr/>
          <p:nvPr/>
        </p:nvSpPr>
        <p:spPr>
          <a:xfrm rot="-1563522">
            <a:off x="6786193" y="2432083"/>
            <a:ext cx="1042576" cy="929196"/>
          </a:xfrm>
          <a:custGeom>
            <a:avLst/>
            <a:gdLst/>
            <a:ahLst/>
            <a:cxnLst/>
            <a:rect l="l" t="t" r="r" b="b"/>
            <a:pathLst>
              <a:path w="1042576" h="929196">
                <a:moveTo>
                  <a:pt x="0" y="0"/>
                </a:moveTo>
                <a:lnTo>
                  <a:pt x="1042576" y="0"/>
                </a:lnTo>
                <a:lnTo>
                  <a:pt x="1042576" y="929196"/>
                </a:lnTo>
                <a:lnTo>
                  <a:pt x="0" y="9291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8" name="Freeform 8"/>
          <p:cNvSpPr/>
          <p:nvPr/>
        </p:nvSpPr>
        <p:spPr>
          <a:xfrm rot="1855830">
            <a:off x="14046864" y="2670077"/>
            <a:ext cx="2409579" cy="999975"/>
          </a:xfrm>
          <a:custGeom>
            <a:avLst/>
            <a:gdLst/>
            <a:ahLst/>
            <a:cxnLst/>
            <a:rect l="l" t="t" r="r" b="b"/>
            <a:pathLst>
              <a:path w="2409579" h="999975">
                <a:moveTo>
                  <a:pt x="0" y="0"/>
                </a:moveTo>
                <a:lnTo>
                  <a:pt x="2409579" y="0"/>
                </a:lnTo>
                <a:lnTo>
                  <a:pt x="2409579" y="999975"/>
                </a:lnTo>
                <a:lnTo>
                  <a:pt x="0" y="9999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9" name="Freeform 9"/>
          <p:cNvSpPr/>
          <p:nvPr/>
        </p:nvSpPr>
        <p:spPr>
          <a:xfrm rot="-1905241">
            <a:off x="4498046" y="3962202"/>
            <a:ext cx="1030788" cy="766649"/>
          </a:xfrm>
          <a:custGeom>
            <a:avLst/>
            <a:gdLst/>
            <a:ahLst/>
            <a:cxnLst/>
            <a:rect l="l" t="t" r="r" b="b"/>
            <a:pathLst>
              <a:path w="1030788" h="766649">
                <a:moveTo>
                  <a:pt x="0" y="0"/>
                </a:moveTo>
                <a:lnTo>
                  <a:pt x="1030788" y="0"/>
                </a:lnTo>
                <a:lnTo>
                  <a:pt x="1030788" y="766649"/>
                </a:lnTo>
                <a:lnTo>
                  <a:pt x="0" y="7666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0" name="Freeform 10"/>
          <p:cNvSpPr/>
          <p:nvPr/>
        </p:nvSpPr>
        <p:spPr>
          <a:xfrm>
            <a:off x="13079797" y="7445374"/>
            <a:ext cx="881406" cy="881406"/>
          </a:xfrm>
          <a:custGeom>
            <a:avLst/>
            <a:gdLst/>
            <a:ahLst/>
            <a:cxnLst/>
            <a:rect l="l" t="t" r="r" b="b"/>
            <a:pathLst>
              <a:path w="881406" h="881406">
                <a:moveTo>
                  <a:pt x="0" y="0"/>
                </a:moveTo>
                <a:lnTo>
                  <a:pt x="881406" y="0"/>
                </a:lnTo>
                <a:lnTo>
                  <a:pt x="881406" y="881405"/>
                </a:lnTo>
                <a:lnTo>
                  <a:pt x="0" y="8814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>
          <a:xfrm>
            <a:off x="9739858" y="2412624"/>
            <a:ext cx="1083994" cy="757440"/>
          </a:xfrm>
          <a:custGeom>
            <a:avLst/>
            <a:gdLst/>
            <a:ahLst/>
            <a:cxnLst/>
            <a:rect l="l" t="t" r="r" b="b"/>
            <a:pathLst>
              <a:path w="1083994" h="757440">
                <a:moveTo>
                  <a:pt x="0" y="0"/>
                </a:moveTo>
                <a:lnTo>
                  <a:pt x="1083993" y="0"/>
                </a:lnTo>
                <a:lnTo>
                  <a:pt x="1083993" y="757441"/>
                </a:lnTo>
                <a:lnTo>
                  <a:pt x="0" y="7574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2" name="Freeform 12"/>
          <p:cNvSpPr/>
          <p:nvPr/>
        </p:nvSpPr>
        <p:spPr>
          <a:xfrm>
            <a:off x="7127592" y="6868647"/>
            <a:ext cx="4680060" cy="2291917"/>
          </a:xfrm>
          <a:custGeom>
            <a:avLst/>
            <a:gdLst/>
            <a:ahLst/>
            <a:cxnLst/>
            <a:rect l="l" t="t" r="r" b="b"/>
            <a:pathLst>
              <a:path w="4680060" h="2291917">
                <a:moveTo>
                  <a:pt x="0" y="0"/>
                </a:moveTo>
                <a:lnTo>
                  <a:pt x="4680060" y="0"/>
                </a:lnTo>
                <a:lnTo>
                  <a:pt x="4680060" y="2291917"/>
                </a:lnTo>
                <a:lnTo>
                  <a:pt x="0" y="229191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3" name="TextBox 13"/>
          <p:cNvSpPr txBox="1"/>
          <p:nvPr/>
        </p:nvSpPr>
        <p:spPr>
          <a:xfrm>
            <a:off x="5653421" y="4368713"/>
            <a:ext cx="7522719" cy="2371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70"/>
              </a:lnSpc>
            </a:pPr>
            <a:r>
              <a:rPr lang="en-US" sz="10963">
                <a:solidFill>
                  <a:srgbClr val="E6AF0B"/>
                </a:solidFill>
                <a:latin typeface="Macabro Danger"/>
                <a:ea typeface="Macabro Danger"/>
                <a:cs typeface="Macabro Danger"/>
                <a:sym typeface="Macabro Danger"/>
              </a:rPr>
              <a:t>CYBER bullying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063773" y="654831"/>
            <a:ext cx="7490888" cy="1014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0"/>
              </a:lnSpc>
            </a:pPr>
            <a:r>
              <a:rPr lang="en-US" sz="2850">
                <a:solidFill>
                  <a:srgbClr val="FFFFFF"/>
                </a:solidFill>
                <a:latin typeface="Edmund"/>
                <a:ea typeface="Edmund"/>
                <a:cs typeface="Edmund"/>
                <a:sym typeface="Edmund"/>
              </a:rPr>
              <a:t>ЯК ЗАБЕЗПЕЧИТИ СЕБЕ</a:t>
            </a:r>
          </a:p>
          <a:p>
            <a:pPr algn="ctr">
              <a:lnSpc>
                <a:spcPts val="3990"/>
              </a:lnSpc>
              <a:spcBef>
                <a:spcPct val="0"/>
              </a:spcBef>
            </a:pPr>
            <a:r>
              <a:rPr lang="en-US" sz="2850">
                <a:solidFill>
                  <a:srgbClr val="FFFFFF"/>
                </a:solidFill>
                <a:latin typeface="Edmund"/>
                <a:ea typeface="Edmund"/>
                <a:cs typeface="Edmund"/>
                <a:sym typeface="Edmund"/>
              </a:rPr>
              <a:t> В МЕРЕЖІ ІНТЕРНЕТ</a:t>
            </a:r>
          </a:p>
        </p:txBody>
      </p:sp>
      <p:sp>
        <p:nvSpPr>
          <p:cNvPr id="15" name="Freeform 15"/>
          <p:cNvSpPr/>
          <p:nvPr/>
        </p:nvSpPr>
        <p:spPr>
          <a:xfrm rot="-9829785">
            <a:off x="-986704" y="-621602"/>
            <a:ext cx="2222936" cy="2724314"/>
          </a:xfrm>
          <a:custGeom>
            <a:avLst/>
            <a:gdLst/>
            <a:ahLst/>
            <a:cxnLst/>
            <a:rect l="l" t="t" r="r" b="b"/>
            <a:pathLst>
              <a:path w="2222936" h="2724314">
                <a:moveTo>
                  <a:pt x="0" y="0"/>
                </a:moveTo>
                <a:lnTo>
                  <a:pt x="2222935" y="0"/>
                </a:lnTo>
                <a:lnTo>
                  <a:pt x="2222935" y="2724315"/>
                </a:lnTo>
                <a:lnTo>
                  <a:pt x="0" y="272431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17896" r="-2973" b="-17896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6" name="Freeform 16"/>
          <p:cNvSpPr/>
          <p:nvPr/>
        </p:nvSpPr>
        <p:spPr>
          <a:xfrm rot="-744764">
            <a:off x="17171231" y="1655059"/>
            <a:ext cx="2472373" cy="3030012"/>
          </a:xfrm>
          <a:custGeom>
            <a:avLst/>
            <a:gdLst/>
            <a:ahLst/>
            <a:cxnLst/>
            <a:rect l="l" t="t" r="r" b="b"/>
            <a:pathLst>
              <a:path w="2472373" h="3030012">
                <a:moveTo>
                  <a:pt x="0" y="0"/>
                </a:moveTo>
                <a:lnTo>
                  <a:pt x="2472374" y="0"/>
                </a:lnTo>
                <a:lnTo>
                  <a:pt x="2472374" y="3030012"/>
                </a:lnTo>
                <a:lnTo>
                  <a:pt x="0" y="303001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17896" r="-2973" b="-17896"/>
            </a:stretch>
          </a:blipFill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 rot="1932075">
            <a:off x="12295122" y="-2679296"/>
            <a:ext cx="8610731" cy="7415992"/>
          </a:xfrm>
          <a:custGeom>
            <a:avLst/>
            <a:gdLst/>
            <a:ahLst/>
            <a:cxnLst/>
            <a:rect l="l" t="t" r="r" b="b"/>
            <a:pathLst>
              <a:path w="8610731" h="7415992">
                <a:moveTo>
                  <a:pt x="0" y="0"/>
                </a:moveTo>
                <a:lnTo>
                  <a:pt x="8610732" y="0"/>
                </a:lnTo>
                <a:lnTo>
                  <a:pt x="8610732" y="7415992"/>
                </a:lnTo>
                <a:lnTo>
                  <a:pt x="0" y="74159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" name="Freeform 4"/>
          <p:cNvSpPr/>
          <p:nvPr/>
        </p:nvSpPr>
        <p:spPr>
          <a:xfrm rot="-5673957" flipV="1">
            <a:off x="-2167033" y="-2584927"/>
            <a:ext cx="8610731" cy="7415992"/>
          </a:xfrm>
          <a:custGeom>
            <a:avLst/>
            <a:gdLst/>
            <a:ahLst/>
            <a:cxnLst/>
            <a:rect l="l" t="t" r="r" b="b"/>
            <a:pathLst>
              <a:path w="8610731" h="7415992">
                <a:moveTo>
                  <a:pt x="0" y="7415992"/>
                </a:moveTo>
                <a:lnTo>
                  <a:pt x="8610731" y="7415992"/>
                </a:lnTo>
                <a:lnTo>
                  <a:pt x="8610731" y="0"/>
                </a:lnTo>
                <a:lnTo>
                  <a:pt x="0" y="0"/>
                </a:lnTo>
                <a:lnTo>
                  <a:pt x="0" y="7415992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5" name="Group 5"/>
          <p:cNvGrpSpPr/>
          <p:nvPr/>
        </p:nvGrpSpPr>
        <p:grpSpPr>
          <a:xfrm>
            <a:off x="1028700" y="4258692"/>
            <a:ext cx="7152856" cy="674424"/>
            <a:chOff x="0" y="0"/>
            <a:chExt cx="4310226" cy="406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310226" cy="406400"/>
            </a:xfrm>
            <a:custGeom>
              <a:avLst/>
              <a:gdLst/>
              <a:ahLst/>
              <a:cxnLst/>
              <a:rect l="l" t="t" r="r" b="b"/>
              <a:pathLst>
                <a:path w="4310226" h="406400">
                  <a:moveTo>
                    <a:pt x="4107026" y="0"/>
                  </a:moveTo>
                  <a:cubicBezTo>
                    <a:pt x="4219251" y="0"/>
                    <a:pt x="4310226" y="90976"/>
                    <a:pt x="4310226" y="203200"/>
                  </a:cubicBezTo>
                  <a:cubicBezTo>
                    <a:pt x="4310226" y="315424"/>
                    <a:pt x="4219251" y="406400"/>
                    <a:pt x="4107026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B706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4310226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2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7467816" y="4341782"/>
            <a:ext cx="508880" cy="508244"/>
          </a:xfrm>
          <a:custGeom>
            <a:avLst/>
            <a:gdLst/>
            <a:ahLst/>
            <a:cxnLst/>
            <a:rect l="l" t="t" r="r" b="b"/>
            <a:pathLst>
              <a:path w="508880" h="508244">
                <a:moveTo>
                  <a:pt x="0" y="0"/>
                </a:moveTo>
                <a:lnTo>
                  <a:pt x="508881" y="0"/>
                </a:lnTo>
                <a:lnTo>
                  <a:pt x="508881" y="508244"/>
                </a:lnTo>
                <a:lnTo>
                  <a:pt x="0" y="5082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9" name="Freeform 9"/>
          <p:cNvSpPr/>
          <p:nvPr/>
        </p:nvSpPr>
        <p:spPr>
          <a:xfrm rot="1599646" flipH="1">
            <a:off x="9054639" y="392025"/>
            <a:ext cx="2982228" cy="2601994"/>
          </a:xfrm>
          <a:custGeom>
            <a:avLst/>
            <a:gdLst/>
            <a:ahLst/>
            <a:cxnLst/>
            <a:rect l="l" t="t" r="r" b="b"/>
            <a:pathLst>
              <a:path w="2982228" h="2601994">
                <a:moveTo>
                  <a:pt x="2982229" y="0"/>
                </a:moveTo>
                <a:lnTo>
                  <a:pt x="0" y="0"/>
                </a:lnTo>
                <a:lnTo>
                  <a:pt x="0" y="2601994"/>
                </a:lnTo>
                <a:lnTo>
                  <a:pt x="2982229" y="2601994"/>
                </a:lnTo>
                <a:lnTo>
                  <a:pt x="2982229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0" name="Freeform 10"/>
          <p:cNvSpPr/>
          <p:nvPr/>
        </p:nvSpPr>
        <p:spPr>
          <a:xfrm rot="-1001744">
            <a:off x="11264747" y="3503275"/>
            <a:ext cx="3808940" cy="3280449"/>
          </a:xfrm>
          <a:custGeom>
            <a:avLst/>
            <a:gdLst/>
            <a:ahLst/>
            <a:cxnLst/>
            <a:rect l="l" t="t" r="r" b="b"/>
            <a:pathLst>
              <a:path w="3808940" h="3280449">
                <a:moveTo>
                  <a:pt x="0" y="0"/>
                </a:moveTo>
                <a:lnTo>
                  <a:pt x="3808939" y="0"/>
                </a:lnTo>
                <a:lnTo>
                  <a:pt x="3808939" y="3280450"/>
                </a:lnTo>
                <a:lnTo>
                  <a:pt x="0" y="32804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>
          <a:xfrm>
            <a:off x="11603998" y="3858144"/>
            <a:ext cx="5981874" cy="5959442"/>
          </a:xfrm>
          <a:custGeom>
            <a:avLst/>
            <a:gdLst/>
            <a:ahLst/>
            <a:cxnLst/>
            <a:rect l="l" t="t" r="r" b="b"/>
            <a:pathLst>
              <a:path w="5981874" h="5959442">
                <a:moveTo>
                  <a:pt x="0" y="0"/>
                </a:moveTo>
                <a:lnTo>
                  <a:pt x="5981875" y="0"/>
                </a:lnTo>
                <a:lnTo>
                  <a:pt x="5981875" y="5959443"/>
                </a:lnTo>
                <a:lnTo>
                  <a:pt x="0" y="59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2" name="TextBox 12"/>
          <p:cNvSpPr txBox="1"/>
          <p:nvPr/>
        </p:nvSpPr>
        <p:spPr>
          <a:xfrm>
            <a:off x="1028700" y="2192141"/>
            <a:ext cx="11253831" cy="1408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99"/>
              </a:lnSpc>
            </a:pPr>
            <a:r>
              <a:rPr lang="en-US" sz="5139" b="1" spc="-282">
                <a:solidFill>
                  <a:srgbClr val="FFFFFF"/>
                </a:solidFill>
                <a:latin typeface="Cerebri Heavy"/>
                <a:ea typeface="Cerebri Heavy"/>
                <a:cs typeface="Cerebri Heavy"/>
                <a:sym typeface="Cerebri Heavy"/>
              </a:rPr>
              <a:t>РОЗГЛЯНЕМО НАСТУПНІ </a:t>
            </a:r>
          </a:p>
          <a:p>
            <a:pPr algn="l">
              <a:lnSpc>
                <a:spcPts val="5499"/>
              </a:lnSpc>
            </a:pPr>
            <a:r>
              <a:rPr lang="en-US" sz="5139" b="1" spc="-282">
                <a:solidFill>
                  <a:srgbClr val="FFFFFF"/>
                </a:solidFill>
                <a:latin typeface="Cerebri Heavy"/>
                <a:ea typeface="Cerebri Heavy"/>
                <a:cs typeface="Cerebri Heavy"/>
                <a:sym typeface="Cerebri Heavy"/>
              </a:rPr>
              <a:t> НАПРЯМКИ ЗАГРОЗИ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61690" y="4303682"/>
            <a:ext cx="3413869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23"/>
              </a:lnSpc>
            </a:pPr>
            <a:r>
              <a:rPr lang="en-US" sz="4134" spc="-119" dirty="0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КІБЕРБУЛІНГ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23410" y="5119233"/>
            <a:ext cx="7363435" cy="461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06293" lvl="1" indent="-253146" algn="l">
              <a:lnSpc>
                <a:spcPts val="3306"/>
              </a:lnSpc>
              <a:buFont typeface="Arial"/>
              <a:buChar char="•"/>
            </a:pPr>
            <a:r>
              <a:rPr lang="en-US" sz="2345" b="1" spc="-68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Психологічний тиск та цькування в мережі</a:t>
            </a:r>
          </a:p>
        </p:txBody>
      </p:sp>
      <p:sp>
        <p:nvSpPr>
          <p:cNvPr id="15" name="Freeform 15"/>
          <p:cNvSpPr/>
          <p:nvPr/>
        </p:nvSpPr>
        <p:spPr>
          <a:xfrm>
            <a:off x="10325709" y="7658073"/>
            <a:ext cx="440089" cy="449644"/>
          </a:xfrm>
          <a:custGeom>
            <a:avLst/>
            <a:gdLst/>
            <a:ahLst/>
            <a:cxnLst/>
            <a:rect l="l" t="t" r="r" b="b"/>
            <a:pathLst>
              <a:path w="440089" h="449644">
                <a:moveTo>
                  <a:pt x="0" y="0"/>
                </a:moveTo>
                <a:lnTo>
                  <a:pt x="440089" y="0"/>
                </a:lnTo>
                <a:lnTo>
                  <a:pt x="440089" y="449644"/>
                </a:lnTo>
                <a:lnTo>
                  <a:pt x="0" y="4496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6" name="Freeform 16"/>
          <p:cNvSpPr/>
          <p:nvPr/>
        </p:nvSpPr>
        <p:spPr>
          <a:xfrm>
            <a:off x="14947323" y="192932"/>
            <a:ext cx="2878714" cy="1409763"/>
          </a:xfrm>
          <a:custGeom>
            <a:avLst/>
            <a:gdLst/>
            <a:ahLst/>
            <a:cxnLst/>
            <a:rect l="l" t="t" r="r" b="b"/>
            <a:pathLst>
              <a:path w="2878714" h="1409763">
                <a:moveTo>
                  <a:pt x="0" y="0"/>
                </a:moveTo>
                <a:lnTo>
                  <a:pt x="2878714" y="0"/>
                </a:lnTo>
                <a:lnTo>
                  <a:pt x="2878714" y="1409763"/>
                </a:lnTo>
                <a:lnTo>
                  <a:pt x="0" y="140976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17" name="Group 17"/>
          <p:cNvGrpSpPr/>
          <p:nvPr/>
        </p:nvGrpSpPr>
        <p:grpSpPr>
          <a:xfrm>
            <a:off x="1028700" y="6005227"/>
            <a:ext cx="7152856" cy="674424"/>
            <a:chOff x="0" y="0"/>
            <a:chExt cx="4310226" cy="4064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310226" cy="406400"/>
            </a:xfrm>
            <a:custGeom>
              <a:avLst/>
              <a:gdLst/>
              <a:ahLst/>
              <a:cxnLst/>
              <a:rect l="l" t="t" r="r" b="b"/>
              <a:pathLst>
                <a:path w="4310226" h="406400">
                  <a:moveTo>
                    <a:pt x="4107026" y="0"/>
                  </a:moveTo>
                  <a:cubicBezTo>
                    <a:pt x="4219251" y="0"/>
                    <a:pt x="4310226" y="90976"/>
                    <a:pt x="4310226" y="203200"/>
                  </a:cubicBezTo>
                  <a:cubicBezTo>
                    <a:pt x="4310226" y="315424"/>
                    <a:pt x="4219251" y="406400"/>
                    <a:pt x="4107026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B706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4310226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2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7467816" y="6088317"/>
            <a:ext cx="508880" cy="508244"/>
          </a:xfrm>
          <a:custGeom>
            <a:avLst/>
            <a:gdLst/>
            <a:ahLst/>
            <a:cxnLst/>
            <a:rect l="l" t="t" r="r" b="b"/>
            <a:pathLst>
              <a:path w="508880" h="508244">
                <a:moveTo>
                  <a:pt x="0" y="0"/>
                </a:moveTo>
                <a:lnTo>
                  <a:pt x="508881" y="0"/>
                </a:lnTo>
                <a:lnTo>
                  <a:pt x="508881" y="508244"/>
                </a:lnTo>
                <a:lnTo>
                  <a:pt x="0" y="5082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21" name="TextBox 21"/>
          <p:cNvSpPr txBox="1"/>
          <p:nvPr/>
        </p:nvSpPr>
        <p:spPr>
          <a:xfrm>
            <a:off x="1438918" y="6050217"/>
            <a:ext cx="2447282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423"/>
              </a:lnSpc>
              <a:spcBef>
                <a:spcPct val="0"/>
              </a:spcBef>
            </a:pPr>
            <a:r>
              <a:rPr lang="en-US" sz="4134" u="none" strike="noStrike" spc="-119" dirty="0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ГРУМІНГ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23410" y="6865768"/>
            <a:ext cx="9086465" cy="461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06293" lvl="1" indent="-253146" algn="l">
              <a:lnSpc>
                <a:spcPts val="3306"/>
              </a:lnSpc>
              <a:spcBef>
                <a:spcPct val="0"/>
              </a:spcBef>
              <a:buFont typeface="Arial"/>
              <a:buChar char="•"/>
            </a:pPr>
            <a:r>
              <a:rPr lang="en-US" sz="2345" b="1" u="none" strike="noStrike" spc="-68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Маніпуляція довірою  для експлуатації дитини.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028700" y="7751762"/>
            <a:ext cx="7152856" cy="674424"/>
            <a:chOff x="0" y="0"/>
            <a:chExt cx="4310226" cy="4064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310226" cy="406400"/>
            </a:xfrm>
            <a:custGeom>
              <a:avLst/>
              <a:gdLst/>
              <a:ahLst/>
              <a:cxnLst/>
              <a:rect l="l" t="t" r="r" b="b"/>
              <a:pathLst>
                <a:path w="4310226" h="406400">
                  <a:moveTo>
                    <a:pt x="4107026" y="0"/>
                  </a:moveTo>
                  <a:cubicBezTo>
                    <a:pt x="4219251" y="0"/>
                    <a:pt x="4310226" y="90976"/>
                    <a:pt x="4310226" y="203200"/>
                  </a:cubicBezTo>
                  <a:cubicBezTo>
                    <a:pt x="4310226" y="315424"/>
                    <a:pt x="4219251" y="406400"/>
                    <a:pt x="4107026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B706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28575"/>
              <a:ext cx="4310226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2"/>
                </a:lnSpc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>
            <a:off x="7467816" y="7834852"/>
            <a:ext cx="508880" cy="508244"/>
          </a:xfrm>
          <a:custGeom>
            <a:avLst/>
            <a:gdLst/>
            <a:ahLst/>
            <a:cxnLst/>
            <a:rect l="l" t="t" r="r" b="b"/>
            <a:pathLst>
              <a:path w="508880" h="508244">
                <a:moveTo>
                  <a:pt x="0" y="0"/>
                </a:moveTo>
                <a:lnTo>
                  <a:pt x="508881" y="0"/>
                </a:lnTo>
                <a:lnTo>
                  <a:pt x="508881" y="508244"/>
                </a:lnTo>
                <a:lnTo>
                  <a:pt x="0" y="5082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27" name="TextBox 27"/>
          <p:cNvSpPr txBox="1"/>
          <p:nvPr/>
        </p:nvSpPr>
        <p:spPr>
          <a:xfrm>
            <a:off x="1438917" y="7844795"/>
            <a:ext cx="6847927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423"/>
              </a:lnSpc>
              <a:spcBef>
                <a:spcPct val="0"/>
              </a:spcBef>
            </a:pPr>
            <a:r>
              <a:rPr lang="en-US" sz="4134" u="none" strike="noStrike" spc="-119" dirty="0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ШКІДЛИВИЙ КОНТЕНТ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23410" y="8612302"/>
            <a:ext cx="8762330" cy="461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06293" lvl="1" indent="-253146" algn="l">
              <a:lnSpc>
                <a:spcPts val="3306"/>
              </a:lnSpc>
              <a:spcBef>
                <a:spcPct val="0"/>
              </a:spcBef>
              <a:buFont typeface="Arial"/>
              <a:buChar char="•"/>
            </a:pPr>
            <a:r>
              <a:rPr lang="en-US" sz="2345" b="1" u="none" strike="noStrike" spc="-68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Захист від небажаних  та небезпечних матеріалів.</a:t>
            </a:r>
          </a:p>
        </p:txBody>
      </p:sp>
      <p:sp>
        <p:nvSpPr>
          <p:cNvPr id="29" name="Freeform 29"/>
          <p:cNvSpPr/>
          <p:nvPr/>
        </p:nvSpPr>
        <p:spPr>
          <a:xfrm rot="7568521">
            <a:off x="-2291116" y="8025488"/>
            <a:ext cx="4582233" cy="5615746"/>
          </a:xfrm>
          <a:custGeom>
            <a:avLst/>
            <a:gdLst/>
            <a:ahLst/>
            <a:cxnLst/>
            <a:rect l="l" t="t" r="r" b="b"/>
            <a:pathLst>
              <a:path w="4582233" h="5615746">
                <a:moveTo>
                  <a:pt x="0" y="0"/>
                </a:moveTo>
                <a:lnTo>
                  <a:pt x="4582232" y="0"/>
                </a:lnTo>
                <a:lnTo>
                  <a:pt x="4582232" y="5615746"/>
                </a:lnTo>
                <a:lnTo>
                  <a:pt x="0" y="561574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7896" r="-2973" b="-17896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0" name="Freeform 30"/>
          <p:cNvSpPr/>
          <p:nvPr/>
        </p:nvSpPr>
        <p:spPr>
          <a:xfrm rot="-9829785">
            <a:off x="-543152" y="-464344"/>
            <a:ext cx="2222936" cy="2724314"/>
          </a:xfrm>
          <a:custGeom>
            <a:avLst/>
            <a:gdLst/>
            <a:ahLst/>
            <a:cxnLst/>
            <a:rect l="l" t="t" r="r" b="b"/>
            <a:pathLst>
              <a:path w="2222936" h="2724314">
                <a:moveTo>
                  <a:pt x="0" y="0"/>
                </a:moveTo>
                <a:lnTo>
                  <a:pt x="2222935" y="0"/>
                </a:lnTo>
                <a:lnTo>
                  <a:pt x="2222935" y="2724315"/>
                </a:lnTo>
                <a:lnTo>
                  <a:pt x="0" y="272431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7896" r="-2973" b="-17896"/>
            </a:stretch>
          </a:blipFill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 rot="1932075">
            <a:off x="12081314" y="-4258156"/>
            <a:ext cx="8610731" cy="7415992"/>
          </a:xfrm>
          <a:custGeom>
            <a:avLst/>
            <a:gdLst/>
            <a:ahLst/>
            <a:cxnLst/>
            <a:rect l="l" t="t" r="r" b="b"/>
            <a:pathLst>
              <a:path w="8610731" h="7415992">
                <a:moveTo>
                  <a:pt x="0" y="0"/>
                </a:moveTo>
                <a:lnTo>
                  <a:pt x="8610731" y="0"/>
                </a:lnTo>
                <a:lnTo>
                  <a:pt x="8610731" y="7415992"/>
                </a:lnTo>
                <a:lnTo>
                  <a:pt x="0" y="74159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" name="Freeform 4"/>
          <p:cNvSpPr/>
          <p:nvPr/>
        </p:nvSpPr>
        <p:spPr>
          <a:xfrm rot="-5673957" flipV="1">
            <a:off x="8028880" y="-2358484"/>
            <a:ext cx="8610731" cy="7415992"/>
          </a:xfrm>
          <a:custGeom>
            <a:avLst/>
            <a:gdLst/>
            <a:ahLst/>
            <a:cxnLst/>
            <a:rect l="l" t="t" r="r" b="b"/>
            <a:pathLst>
              <a:path w="8610731" h="7415992">
                <a:moveTo>
                  <a:pt x="0" y="7415992"/>
                </a:moveTo>
                <a:lnTo>
                  <a:pt x="8610731" y="7415992"/>
                </a:lnTo>
                <a:lnTo>
                  <a:pt x="8610731" y="0"/>
                </a:lnTo>
                <a:lnTo>
                  <a:pt x="0" y="0"/>
                </a:lnTo>
                <a:lnTo>
                  <a:pt x="0" y="7415992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5" name="Group 5"/>
          <p:cNvGrpSpPr/>
          <p:nvPr/>
        </p:nvGrpSpPr>
        <p:grpSpPr>
          <a:xfrm>
            <a:off x="4419892" y="3945192"/>
            <a:ext cx="9591821" cy="4362531"/>
            <a:chOff x="0" y="0"/>
            <a:chExt cx="782582" cy="35593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82582" cy="355932"/>
            </a:xfrm>
            <a:custGeom>
              <a:avLst/>
              <a:gdLst/>
              <a:ahLst/>
              <a:cxnLst/>
              <a:rect l="l" t="t" r="r" b="b"/>
              <a:pathLst>
                <a:path w="782582" h="355932">
                  <a:moveTo>
                    <a:pt x="579382" y="0"/>
                  </a:moveTo>
                  <a:cubicBezTo>
                    <a:pt x="691606" y="0"/>
                    <a:pt x="782582" y="79678"/>
                    <a:pt x="782582" y="177966"/>
                  </a:cubicBezTo>
                  <a:cubicBezTo>
                    <a:pt x="782582" y="276254"/>
                    <a:pt x="691606" y="355932"/>
                    <a:pt x="579382" y="355932"/>
                  </a:cubicBezTo>
                  <a:lnTo>
                    <a:pt x="203200" y="355932"/>
                  </a:lnTo>
                  <a:cubicBezTo>
                    <a:pt x="90976" y="355932"/>
                    <a:pt x="0" y="276254"/>
                    <a:pt x="0" y="177966"/>
                  </a:cubicBezTo>
                  <a:cubicBezTo>
                    <a:pt x="0" y="79678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3C3B41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782582" cy="3845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2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233623" y="4627663"/>
            <a:ext cx="508880" cy="508244"/>
          </a:xfrm>
          <a:custGeom>
            <a:avLst/>
            <a:gdLst/>
            <a:ahLst/>
            <a:cxnLst/>
            <a:rect l="l" t="t" r="r" b="b"/>
            <a:pathLst>
              <a:path w="508880" h="508244">
                <a:moveTo>
                  <a:pt x="0" y="0"/>
                </a:moveTo>
                <a:lnTo>
                  <a:pt x="508880" y="0"/>
                </a:lnTo>
                <a:lnTo>
                  <a:pt x="508880" y="508244"/>
                </a:lnTo>
                <a:lnTo>
                  <a:pt x="0" y="5082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9" name="Freeform 9"/>
          <p:cNvSpPr/>
          <p:nvPr/>
        </p:nvSpPr>
        <p:spPr>
          <a:xfrm rot="1599646" flipH="1">
            <a:off x="14092104" y="6672422"/>
            <a:ext cx="5408016" cy="4718494"/>
          </a:xfrm>
          <a:custGeom>
            <a:avLst/>
            <a:gdLst/>
            <a:ahLst/>
            <a:cxnLst/>
            <a:rect l="l" t="t" r="r" b="b"/>
            <a:pathLst>
              <a:path w="5408016" h="4718494">
                <a:moveTo>
                  <a:pt x="5408017" y="0"/>
                </a:moveTo>
                <a:lnTo>
                  <a:pt x="0" y="0"/>
                </a:lnTo>
                <a:lnTo>
                  <a:pt x="0" y="4718494"/>
                </a:lnTo>
                <a:lnTo>
                  <a:pt x="5408017" y="4718494"/>
                </a:lnTo>
                <a:lnTo>
                  <a:pt x="5408017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0" name="Freeform 10"/>
          <p:cNvSpPr/>
          <p:nvPr/>
        </p:nvSpPr>
        <p:spPr>
          <a:xfrm rot="-1300073">
            <a:off x="-1517000" y="6772658"/>
            <a:ext cx="5437783" cy="4744466"/>
          </a:xfrm>
          <a:custGeom>
            <a:avLst/>
            <a:gdLst/>
            <a:ahLst/>
            <a:cxnLst/>
            <a:rect l="l" t="t" r="r" b="b"/>
            <a:pathLst>
              <a:path w="5437783" h="4744466">
                <a:moveTo>
                  <a:pt x="0" y="0"/>
                </a:moveTo>
                <a:lnTo>
                  <a:pt x="5437784" y="0"/>
                </a:lnTo>
                <a:lnTo>
                  <a:pt x="5437784" y="4744466"/>
                </a:lnTo>
                <a:lnTo>
                  <a:pt x="0" y="47444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>
          <a:xfrm>
            <a:off x="419352" y="3608290"/>
            <a:ext cx="4913007" cy="7198545"/>
          </a:xfrm>
          <a:custGeom>
            <a:avLst/>
            <a:gdLst/>
            <a:ahLst/>
            <a:cxnLst/>
            <a:rect l="l" t="t" r="r" b="b"/>
            <a:pathLst>
              <a:path w="4913007" h="7198545">
                <a:moveTo>
                  <a:pt x="0" y="0"/>
                </a:moveTo>
                <a:lnTo>
                  <a:pt x="4913007" y="0"/>
                </a:lnTo>
                <a:lnTo>
                  <a:pt x="4913007" y="7198545"/>
                </a:lnTo>
                <a:lnTo>
                  <a:pt x="0" y="71985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2" name="Freeform 12"/>
          <p:cNvSpPr/>
          <p:nvPr/>
        </p:nvSpPr>
        <p:spPr>
          <a:xfrm>
            <a:off x="12955806" y="3345304"/>
            <a:ext cx="5064514" cy="7461530"/>
          </a:xfrm>
          <a:custGeom>
            <a:avLst/>
            <a:gdLst/>
            <a:ahLst/>
            <a:cxnLst/>
            <a:rect l="l" t="t" r="r" b="b"/>
            <a:pathLst>
              <a:path w="5064514" h="7461530">
                <a:moveTo>
                  <a:pt x="0" y="0"/>
                </a:moveTo>
                <a:lnTo>
                  <a:pt x="5064514" y="0"/>
                </a:lnTo>
                <a:lnTo>
                  <a:pt x="5064514" y="7461531"/>
                </a:lnTo>
                <a:lnTo>
                  <a:pt x="0" y="74615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3" name="Freeform 13"/>
          <p:cNvSpPr/>
          <p:nvPr/>
        </p:nvSpPr>
        <p:spPr>
          <a:xfrm>
            <a:off x="15933120" y="5260308"/>
            <a:ext cx="440089" cy="449644"/>
          </a:xfrm>
          <a:custGeom>
            <a:avLst/>
            <a:gdLst/>
            <a:ahLst/>
            <a:cxnLst/>
            <a:rect l="l" t="t" r="r" b="b"/>
            <a:pathLst>
              <a:path w="440089" h="449644">
                <a:moveTo>
                  <a:pt x="0" y="0"/>
                </a:moveTo>
                <a:lnTo>
                  <a:pt x="440089" y="0"/>
                </a:lnTo>
                <a:lnTo>
                  <a:pt x="440089" y="449644"/>
                </a:lnTo>
                <a:lnTo>
                  <a:pt x="0" y="4496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4" name="Freeform 14"/>
          <p:cNvSpPr/>
          <p:nvPr/>
        </p:nvSpPr>
        <p:spPr>
          <a:xfrm>
            <a:off x="1028700" y="5923616"/>
            <a:ext cx="440089" cy="449644"/>
          </a:xfrm>
          <a:custGeom>
            <a:avLst/>
            <a:gdLst/>
            <a:ahLst/>
            <a:cxnLst/>
            <a:rect l="l" t="t" r="r" b="b"/>
            <a:pathLst>
              <a:path w="440089" h="449644">
                <a:moveTo>
                  <a:pt x="0" y="0"/>
                </a:moveTo>
                <a:lnTo>
                  <a:pt x="440089" y="0"/>
                </a:lnTo>
                <a:lnTo>
                  <a:pt x="440089" y="449644"/>
                </a:lnTo>
                <a:lnTo>
                  <a:pt x="0" y="4496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5" name="Freeform 15"/>
          <p:cNvSpPr/>
          <p:nvPr/>
        </p:nvSpPr>
        <p:spPr>
          <a:xfrm>
            <a:off x="14947323" y="192932"/>
            <a:ext cx="2878714" cy="1409763"/>
          </a:xfrm>
          <a:custGeom>
            <a:avLst/>
            <a:gdLst/>
            <a:ahLst/>
            <a:cxnLst/>
            <a:rect l="l" t="t" r="r" b="b"/>
            <a:pathLst>
              <a:path w="2878714" h="1409763">
                <a:moveTo>
                  <a:pt x="0" y="0"/>
                </a:moveTo>
                <a:lnTo>
                  <a:pt x="2878714" y="0"/>
                </a:lnTo>
                <a:lnTo>
                  <a:pt x="2878714" y="1409763"/>
                </a:lnTo>
                <a:lnTo>
                  <a:pt x="0" y="140976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05107" y="1795788"/>
            <a:ext cx="1143152" cy="1101853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4419892" y="2194314"/>
            <a:ext cx="9591821" cy="608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4"/>
              </a:lnSpc>
            </a:pPr>
            <a:r>
              <a:rPr lang="en-US" sz="4302" b="1" spc="-236">
                <a:solidFill>
                  <a:srgbClr val="FAB106"/>
                </a:solidFill>
                <a:latin typeface="Cerebri Heavy"/>
                <a:ea typeface="Cerebri Heavy"/>
                <a:cs typeface="Cerebri Heavy"/>
                <a:sym typeface="Cerebri Heavy"/>
              </a:rPr>
              <a:t>МАСШТАБ ГЛОБАЛЬНОГО ВИКЛИКУ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484759" y="4326660"/>
            <a:ext cx="7318483" cy="630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6"/>
              </a:lnSpc>
            </a:pPr>
            <a:r>
              <a:rPr lang="en-US" sz="2304" b="1" spc="-66">
                <a:solidFill>
                  <a:srgbClr val="E1E1E1"/>
                </a:solidFill>
                <a:latin typeface="Cerebri Bold"/>
                <a:ea typeface="Cerebri Bold"/>
                <a:cs typeface="Cerebri Bold"/>
                <a:sym typeface="Cerebri Bold"/>
              </a:rPr>
              <a:t>ІНТЕРНЕТ СТАВ ЗВИЧНОЮ ЧАСТИНОЮ ЖИТТЯ ТА НАВЧАННЯ. ВІН ДАРУЄМОЖЛИВОСТІ, АЛЕ Й НЕСЕ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419892" y="5004865"/>
            <a:ext cx="9591821" cy="608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4"/>
              </a:lnSpc>
            </a:pPr>
            <a:r>
              <a:rPr lang="en-US" sz="4302" b="1" spc="-236">
                <a:solidFill>
                  <a:srgbClr val="FAB106"/>
                </a:solidFill>
                <a:latin typeface="Cerebri Heavy"/>
                <a:ea typeface="Cerebri Heavy"/>
                <a:cs typeface="Cerebri Heavy"/>
                <a:sym typeface="Cerebri Heavy"/>
              </a:rPr>
              <a:t>КРИТИЧНІ РИЗИКИ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604556" y="6335160"/>
            <a:ext cx="9591821" cy="3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22"/>
              </a:lnSpc>
              <a:spcBef>
                <a:spcPct val="0"/>
              </a:spcBef>
            </a:pPr>
            <a:r>
              <a:rPr lang="en-US" sz="1873" b="1" spc="-37">
                <a:solidFill>
                  <a:srgbClr val="FFB706"/>
                </a:solidFill>
                <a:latin typeface="Cerebri Bold"/>
                <a:ea typeface="Cerebri Bold"/>
                <a:cs typeface="Cerebri Bold"/>
                <a:sym typeface="Cerebri Bold"/>
              </a:rPr>
              <a:t>6.12 МІЛЬЯРДА </a:t>
            </a:r>
            <a:r>
              <a:rPr lang="en-US" sz="1873" b="1" spc="-37">
                <a:solidFill>
                  <a:srgbClr val="FFFFFF"/>
                </a:solidFill>
                <a:latin typeface="Cerebri Bold"/>
                <a:ea typeface="Cerebri Bold"/>
                <a:cs typeface="Cerebri Bold"/>
                <a:sym typeface="Cerebri Bold"/>
              </a:rPr>
              <a:t>ЛЮДЕЙ ВИКОРИСТОВУЮТЬ ІНТЕРНЕТ У СВІТІ.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928912" y="7418458"/>
            <a:ext cx="8943108" cy="286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44"/>
              </a:lnSpc>
              <a:spcBef>
                <a:spcPct val="0"/>
              </a:spcBef>
            </a:pPr>
            <a:r>
              <a:rPr lang="en-US" sz="1746" b="1" spc="-34">
                <a:solidFill>
                  <a:srgbClr val="FFB706"/>
                </a:solidFill>
                <a:latin typeface="Cerebri Bold"/>
                <a:ea typeface="Cerebri Bold"/>
                <a:cs typeface="Cerebri Bold"/>
                <a:sym typeface="Cerebri Bold"/>
              </a:rPr>
              <a:t>7.1% ОПИТАНИХ </a:t>
            </a:r>
            <a:r>
              <a:rPr lang="en-US" sz="1746" b="1" spc="-34">
                <a:solidFill>
                  <a:srgbClr val="FFFFFF"/>
                </a:solidFill>
                <a:latin typeface="Cerebri Bold"/>
                <a:ea typeface="Cerebri Bold"/>
                <a:cs typeface="Cerebri Bold"/>
                <a:sym typeface="Cerebri Bold"/>
              </a:rPr>
              <a:t>ПІДЛІТКІВ ЗАЗНАВАЛИ ПЕРЕСЛІДУВАННЯ ОНЛАЙН.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 rot="1932075">
            <a:off x="12295122" y="-2679296"/>
            <a:ext cx="8610731" cy="7415992"/>
          </a:xfrm>
          <a:custGeom>
            <a:avLst/>
            <a:gdLst/>
            <a:ahLst/>
            <a:cxnLst/>
            <a:rect l="l" t="t" r="r" b="b"/>
            <a:pathLst>
              <a:path w="8610731" h="7415992">
                <a:moveTo>
                  <a:pt x="0" y="0"/>
                </a:moveTo>
                <a:lnTo>
                  <a:pt x="8610732" y="0"/>
                </a:lnTo>
                <a:lnTo>
                  <a:pt x="8610732" y="7415992"/>
                </a:lnTo>
                <a:lnTo>
                  <a:pt x="0" y="74159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" name="Freeform 4"/>
          <p:cNvSpPr/>
          <p:nvPr/>
        </p:nvSpPr>
        <p:spPr>
          <a:xfrm rot="-5673957" flipV="1">
            <a:off x="-1581070" y="-3045539"/>
            <a:ext cx="8610731" cy="7415992"/>
          </a:xfrm>
          <a:custGeom>
            <a:avLst/>
            <a:gdLst/>
            <a:ahLst/>
            <a:cxnLst/>
            <a:rect l="l" t="t" r="r" b="b"/>
            <a:pathLst>
              <a:path w="8610731" h="7415992">
                <a:moveTo>
                  <a:pt x="0" y="7415992"/>
                </a:moveTo>
                <a:lnTo>
                  <a:pt x="8610731" y="7415992"/>
                </a:lnTo>
                <a:lnTo>
                  <a:pt x="8610731" y="0"/>
                </a:lnTo>
                <a:lnTo>
                  <a:pt x="0" y="0"/>
                </a:lnTo>
                <a:lnTo>
                  <a:pt x="0" y="7415992"/>
                </a:lnTo>
                <a:close/>
              </a:path>
            </a:pathLst>
          </a:custGeom>
          <a:blipFill>
            <a:blip>
              <a:alphaModFix amt="18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5" name="Freeform 5"/>
          <p:cNvSpPr/>
          <p:nvPr/>
        </p:nvSpPr>
        <p:spPr>
          <a:xfrm rot="3205006">
            <a:off x="4291839" y="3397210"/>
            <a:ext cx="3400620" cy="2928784"/>
          </a:xfrm>
          <a:custGeom>
            <a:avLst/>
            <a:gdLst/>
            <a:ahLst/>
            <a:cxnLst/>
            <a:rect l="l" t="t" r="r" b="b"/>
            <a:pathLst>
              <a:path w="3400620" h="2928784">
                <a:moveTo>
                  <a:pt x="0" y="0"/>
                </a:moveTo>
                <a:lnTo>
                  <a:pt x="3400620" y="0"/>
                </a:lnTo>
                <a:lnTo>
                  <a:pt x="3400620" y="2928784"/>
                </a:lnTo>
                <a:lnTo>
                  <a:pt x="0" y="29287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6" name="Freeform 6"/>
          <p:cNvSpPr/>
          <p:nvPr/>
        </p:nvSpPr>
        <p:spPr>
          <a:xfrm>
            <a:off x="9361359" y="6235823"/>
            <a:ext cx="440089" cy="449644"/>
          </a:xfrm>
          <a:custGeom>
            <a:avLst/>
            <a:gdLst/>
            <a:ahLst/>
            <a:cxnLst/>
            <a:rect l="l" t="t" r="r" b="b"/>
            <a:pathLst>
              <a:path w="440089" h="449644">
                <a:moveTo>
                  <a:pt x="0" y="0"/>
                </a:moveTo>
                <a:lnTo>
                  <a:pt x="440089" y="0"/>
                </a:lnTo>
                <a:lnTo>
                  <a:pt x="440089" y="449644"/>
                </a:lnTo>
                <a:lnTo>
                  <a:pt x="0" y="4496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7" name="Freeform 7"/>
          <p:cNvSpPr/>
          <p:nvPr/>
        </p:nvSpPr>
        <p:spPr>
          <a:xfrm>
            <a:off x="2284207" y="3027713"/>
            <a:ext cx="440089" cy="449644"/>
          </a:xfrm>
          <a:custGeom>
            <a:avLst/>
            <a:gdLst/>
            <a:ahLst/>
            <a:cxnLst/>
            <a:rect l="l" t="t" r="r" b="b"/>
            <a:pathLst>
              <a:path w="440089" h="449644">
                <a:moveTo>
                  <a:pt x="0" y="0"/>
                </a:moveTo>
                <a:lnTo>
                  <a:pt x="440089" y="0"/>
                </a:lnTo>
                <a:lnTo>
                  <a:pt x="440089" y="449644"/>
                </a:lnTo>
                <a:lnTo>
                  <a:pt x="0" y="4496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8" name="Freeform 8"/>
          <p:cNvSpPr/>
          <p:nvPr/>
        </p:nvSpPr>
        <p:spPr>
          <a:xfrm rot="-1300073">
            <a:off x="-1517000" y="6772658"/>
            <a:ext cx="5437783" cy="4744466"/>
          </a:xfrm>
          <a:custGeom>
            <a:avLst/>
            <a:gdLst/>
            <a:ahLst/>
            <a:cxnLst/>
            <a:rect l="l" t="t" r="r" b="b"/>
            <a:pathLst>
              <a:path w="5437783" h="4744466">
                <a:moveTo>
                  <a:pt x="0" y="0"/>
                </a:moveTo>
                <a:lnTo>
                  <a:pt x="5437784" y="0"/>
                </a:lnTo>
                <a:lnTo>
                  <a:pt x="5437784" y="4744466"/>
                </a:lnTo>
                <a:lnTo>
                  <a:pt x="0" y="47444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9" name="Freeform 9"/>
          <p:cNvSpPr/>
          <p:nvPr/>
        </p:nvSpPr>
        <p:spPr>
          <a:xfrm>
            <a:off x="2929405" y="4007772"/>
            <a:ext cx="5793925" cy="6066938"/>
          </a:xfrm>
          <a:custGeom>
            <a:avLst/>
            <a:gdLst/>
            <a:ahLst/>
            <a:cxnLst/>
            <a:rect l="l" t="t" r="r" b="b"/>
            <a:pathLst>
              <a:path w="5793925" h="6066938">
                <a:moveTo>
                  <a:pt x="0" y="0"/>
                </a:moveTo>
                <a:lnTo>
                  <a:pt x="5793925" y="0"/>
                </a:lnTo>
                <a:lnTo>
                  <a:pt x="5793925" y="6066937"/>
                </a:lnTo>
                <a:lnTo>
                  <a:pt x="0" y="606693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0" name="TextBox 10"/>
          <p:cNvSpPr txBox="1"/>
          <p:nvPr/>
        </p:nvSpPr>
        <p:spPr>
          <a:xfrm>
            <a:off x="7473381" y="2311592"/>
            <a:ext cx="9406136" cy="940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276"/>
              </a:lnSpc>
            </a:pPr>
            <a:r>
              <a:rPr lang="en-US" sz="6800" b="1" spc="-374">
                <a:solidFill>
                  <a:srgbClr val="FFB506"/>
                </a:solidFill>
                <a:latin typeface="Cerebri Heavy"/>
                <a:ea typeface="Cerebri Heavy"/>
                <a:cs typeface="Cerebri Heavy"/>
                <a:sym typeface="Cerebri Heavy"/>
              </a:rPr>
              <a:t>ЩО ТАКЕ КІБЕРБУЛІНГ?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581404" y="3814510"/>
            <a:ext cx="8230393" cy="1667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38"/>
              </a:lnSpc>
            </a:pPr>
            <a:r>
              <a:rPr lang="en-US" sz="2841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це навмисне, повторюване цькування з використанням цифрових технологій. </a:t>
            </a:r>
          </a:p>
          <a:p>
            <a:pPr algn="l">
              <a:lnSpc>
                <a:spcPts val="3238"/>
              </a:lnSpc>
            </a:pPr>
            <a:r>
              <a:rPr lang="en-US" sz="2841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Воно може відбуватися в соціальних мережах, месенджерах, ігрових платформах.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182078" y="6276431"/>
            <a:ext cx="7192314" cy="339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100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Спрямованість на приниження або залякування.</a:t>
            </a:r>
          </a:p>
        </p:txBody>
      </p:sp>
      <p:sp>
        <p:nvSpPr>
          <p:cNvPr id="13" name="Freeform 13"/>
          <p:cNvSpPr/>
          <p:nvPr/>
        </p:nvSpPr>
        <p:spPr>
          <a:xfrm>
            <a:off x="14947323" y="192932"/>
            <a:ext cx="2878714" cy="1409763"/>
          </a:xfrm>
          <a:custGeom>
            <a:avLst/>
            <a:gdLst/>
            <a:ahLst/>
            <a:cxnLst/>
            <a:rect l="l" t="t" r="r" b="b"/>
            <a:pathLst>
              <a:path w="2878714" h="1409763">
                <a:moveTo>
                  <a:pt x="0" y="0"/>
                </a:moveTo>
                <a:lnTo>
                  <a:pt x="2878714" y="0"/>
                </a:lnTo>
                <a:lnTo>
                  <a:pt x="2878714" y="1409763"/>
                </a:lnTo>
                <a:lnTo>
                  <a:pt x="0" y="140976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4" name="Freeform 14"/>
          <p:cNvSpPr/>
          <p:nvPr/>
        </p:nvSpPr>
        <p:spPr>
          <a:xfrm>
            <a:off x="9411401" y="6934133"/>
            <a:ext cx="440089" cy="449644"/>
          </a:xfrm>
          <a:custGeom>
            <a:avLst/>
            <a:gdLst/>
            <a:ahLst/>
            <a:cxnLst/>
            <a:rect l="l" t="t" r="r" b="b"/>
            <a:pathLst>
              <a:path w="440089" h="449644">
                <a:moveTo>
                  <a:pt x="0" y="0"/>
                </a:moveTo>
                <a:lnTo>
                  <a:pt x="440089" y="0"/>
                </a:lnTo>
                <a:lnTo>
                  <a:pt x="440089" y="449644"/>
                </a:lnTo>
                <a:lnTo>
                  <a:pt x="0" y="4496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5" name="TextBox 15"/>
          <p:cNvSpPr txBox="1"/>
          <p:nvPr/>
        </p:nvSpPr>
        <p:spPr>
          <a:xfrm>
            <a:off x="10232120" y="6974742"/>
            <a:ext cx="7192314" cy="339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100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Можливість анонімності агресора.</a:t>
            </a:r>
          </a:p>
        </p:txBody>
      </p:sp>
      <p:sp>
        <p:nvSpPr>
          <p:cNvPr id="16" name="Freeform 16"/>
          <p:cNvSpPr/>
          <p:nvPr/>
        </p:nvSpPr>
        <p:spPr>
          <a:xfrm>
            <a:off x="9444383" y="7615384"/>
            <a:ext cx="440089" cy="449644"/>
          </a:xfrm>
          <a:custGeom>
            <a:avLst/>
            <a:gdLst/>
            <a:ahLst/>
            <a:cxnLst/>
            <a:rect l="l" t="t" r="r" b="b"/>
            <a:pathLst>
              <a:path w="440089" h="449644">
                <a:moveTo>
                  <a:pt x="0" y="0"/>
                </a:moveTo>
                <a:lnTo>
                  <a:pt x="440089" y="0"/>
                </a:lnTo>
                <a:lnTo>
                  <a:pt x="440089" y="449644"/>
                </a:lnTo>
                <a:lnTo>
                  <a:pt x="0" y="4496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7" name="TextBox 17"/>
          <p:cNvSpPr txBox="1"/>
          <p:nvPr/>
        </p:nvSpPr>
        <p:spPr>
          <a:xfrm>
            <a:off x="10265102" y="7655992"/>
            <a:ext cx="7192314" cy="339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100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Швидке поширення принизливого контенту.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 rot="1932075">
            <a:off x="12295122" y="-2679296"/>
            <a:ext cx="8610731" cy="7415992"/>
          </a:xfrm>
          <a:custGeom>
            <a:avLst/>
            <a:gdLst/>
            <a:ahLst/>
            <a:cxnLst/>
            <a:rect l="l" t="t" r="r" b="b"/>
            <a:pathLst>
              <a:path w="8610731" h="7415992">
                <a:moveTo>
                  <a:pt x="0" y="0"/>
                </a:moveTo>
                <a:lnTo>
                  <a:pt x="8610732" y="0"/>
                </a:lnTo>
                <a:lnTo>
                  <a:pt x="8610732" y="7415992"/>
                </a:lnTo>
                <a:lnTo>
                  <a:pt x="0" y="74159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" name="Freeform 4"/>
          <p:cNvSpPr/>
          <p:nvPr/>
        </p:nvSpPr>
        <p:spPr>
          <a:xfrm rot="-5673957" flipV="1">
            <a:off x="-2167033" y="-2584927"/>
            <a:ext cx="8610731" cy="7415992"/>
          </a:xfrm>
          <a:custGeom>
            <a:avLst/>
            <a:gdLst/>
            <a:ahLst/>
            <a:cxnLst/>
            <a:rect l="l" t="t" r="r" b="b"/>
            <a:pathLst>
              <a:path w="8610731" h="7415992">
                <a:moveTo>
                  <a:pt x="0" y="7415992"/>
                </a:moveTo>
                <a:lnTo>
                  <a:pt x="8610731" y="7415992"/>
                </a:lnTo>
                <a:lnTo>
                  <a:pt x="8610731" y="0"/>
                </a:lnTo>
                <a:lnTo>
                  <a:pt x="0" y="0"/>
                </a:lnTo>
                <a:lnTo>
                  <a:pt x="0" y="7415992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5" name="Group 5"/>
          <p:cNvGrpSpPr/>
          <p:nvPr/>
        </p:nvGrpSpPr>
        <p:grpSpPr>
          <a:xfrm>
            <a:off x="603796" y="744276"/>
            <a:ext cx="10314191" cy="1206771"/>
            <a:chOff x="0" y="0"/>
            <a:chExt cx="6215209" cy="72718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215209" cy="727186"/>
            </a:xfrm>
            <a:custGeom>
              <a:avLst/>
              <a:gdLst/>
              <a:ahLst/>
              <a:cxnLst/>
              <a:rect l="l" t="t" r="r" b="b"/>
              <a:pathLst>
                <a:path w="6215209" h="727186">
                  <a:moveTo>
                    <a:pt x="6012009" y="0"/>
                  </a:moveTo>
                  <a:cubicBezTo>
                    <a:pt x="6124234" y="0"/>
                    <a:pt x="6215209" y="162786"/>
                    <a:pt x="6215209" y="363593"/>
                  </a:cubicBezTo>
                  <a:cubicBezTo>
                    <a:pt x="6215209" y="564400"/>
                    <a:pt x="6124234" y="727186"/>
                    <a:pt x="6012009" y="727186"/>
                  </a:cubicBezTo>
                  <a:lnTo>
                    <a:pt x="203200" y="727186"/>
                  </a:lnTo>
                  <a:cubicBezTo>
                    <a:pt x="90976" y="727186"/>
                    <a:pt x="0" y="564400"/>
                    <a:pt x="0" y="363593"/>
                  </a:cubicBezTo>
                  <a:cubicBezTo>
                    <a:pt x="0" y="16278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3C3B41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6215209" cy="7557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23841" y="3656022"/>
            <a:ext cx="7152856" cy="674424"/>
            <a:chOff x="0" y="0"/>
            <a:chExt cx="4310226" cy="406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310226" cy="406400"/>
            </a:xfrm>
            <a:custGeom>
              <a:avLst/>
              <a:gdLst/>
              <a:ahLst/>
              <a:cxnLst/>
              <a:rect l="l" t="t" r="r" b="b"/>
              <a:pathLst>
                <a:path w="4310226" h="406400">
                  <a:moveTo>
                    <a:pt x="4107026" y="0"/>
                  </a:moveTo>
                  <a:cubicBezTo>
                    <a:pt x="4219251" y="0"/>
                    <a:pt x="4310226" y="90976"/>
                    <a:pt x="4310226" y="203200"/>
                  </a:cubicBezTo>
                  <a:cubicBezTo>
                    <a:pt x="4310226" y="315424"/>
                    <a:pt x="4219251" y="406400"/>
                    <a:pt x="4107026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B706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4310226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2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7246040" y="3703875"/>
            <a:ext cx="508880" cy="508244"/>
          </a:xfrm>
          <a:custGeom>
            <a:avLst/>
            <a:gdLst/>
            <a:ahLst/>
            <a:cxnLst/>
            <a:rect l="l" t="t" r="r" b="b"/>
            <a:pathLst>
              <a:path w="508880" h="508244">
                <a:moveTo>
                  <a:pt x="0" y="0"/>
                </a:moveTo>
                <a:lnTo>
                  <a:pt x="508880" y="0"/>
                </a:lnTo>
                <a:lnTo>
                  <a:pt x="508880" y="508244"/>
                </a:lnTo>
                <a:lnTo>
                  <a:pt x="0" y="5082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2" name="Freeform 12"/>
          <p:cNvSpPr/>
          <p:nvPr/>
        </p:nvSpPr>
        <p:spPr>
          <a:xfrm rot="1599646" flipH="1">
            <a:off x="14092104" y="6672422"/>
            <a:ext cx="5408016" cy="4718494"/>
          </a:xfrm>
          <a:custGeom>
            <a:avLst/>
            <a:gdLst/>
            <a:ahLst/>
            <a:cxnLst/>
            <a:rect l="l" t="t" r="r" b="b"/>
            <a:pathLst>
              <a:path w="5408016" h="4718494">
                <a:moveTo>
                  <a:pt x="5408017" y="0"/>
                </a:moveTo>
                <a:lnTo>
                  <a:pt x="0" y="0"/>
                </a:lnTo>
                <a:lnTo>
                  <a:pt x="0" y="4718494"/>
                </a:lnTo>
                <a:lnTo>
                  <a:pt x="5408017" y="4718494"/>
                </a:lnTo>
                <a:lnTo>
                  <a:pt x="5408017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3" name="Freeform 13"/>
          <p:cNvSpPr/>
          <p:nvPr/>
        </p:nvSpPr>
        <p:spPr>
          <a:xfrm rot="-1001744">
            <a:off x="11646423" y="3099946"/>
            <a:ext cx="4171857" cy="3593012"/>
          </a:xfrm>
          <a:custGeom>
            <a:avLst/>
            <a:gdLst/>
            <a:ahLst/>
            <a:cxnLst/>
            <a:rect l="l" t="t" r="r" b="b"/>
            <a:pathLst>
              <a:path w="4171857" h="3593012">
                <a:moveTo>
                  <a:pt x="0" y="0"/>
                </a:moveTo>
                <a:lnTo>
                  <a:pt x="4171856" y="0"/>
                </a:lnTo>
                <a:lnTo>
                  <a:pt x="4171856" y="3593011"/>
                </a:lnTo>
                <a:lnTo>
                  <a:pt x="0" y="35930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4" name="Freeform 14"/>
          <p:cNvSpPr/>
          <p:nvPr/>
        </p:nvSpPr>
        <p:spPr>
          <a:xfrm>
            <a:off x="10325709" y="3864110"/>
            <a:ext cx="7423736" cy="7163905"/>
          </a:xfrm>
          <a:custGeom>
            <a:avLst/>
            <a:gdLst/>
            <a:ahLst/>
            <a:cxnLst/>
            <a:rect l="l" t="t" r="r" b="b"/>
            <a:pathLst>
              <a:path w="7423736" h="7163905">
                <a:moveTo>
                  <a:pt x="0" y="0"/>
                </a:moveTo>
                <a:lnTo>
                  <a:pt x="7423736" y="0"/>
                </a:lnTo>
                <a:lnTo>
                  <a:pt x="7423736" y="7163905"/>
                </a:lnTo>
                <a:lnTo>
                  <a:pt x="0" y="716390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5" name="Freeform 15"/>
          <p:cNvSpPr/>
          <p:nvPr/>
        </p:nvSpPr>
        <p:spPr>
          <a:xfrm>
            <a:off x="603796" y="5260308"/>
            <a:ext cx="440089" cy="449644"/>
          </a:xfrm>
          <a:custGeom>
            <a:avLst/>
            <a:gdLst/>
            <a:ahLst/>
            <a:cxnLst/>
            <a:rect l="l" t="t" r="r" b="b"/>
            <a:pathLst>
              <a:path w="440089" h="449644">
                <a:moveTo>
                  <a:pt x="0" y="0"/>
                </a:moveTo>
                <a:lnTo>
                  <a:pt x="440089" y="0"/>
                </a:lnTo>
                <a:lnTo>
                  <a:pt x="440089" y="449644"/>
                </a:lnTo>
                <a:lnTo>
                  <a:pt x="0" y="4496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6" name="TextBox 16"/>
          <p:cNvSpPr txBox="1"/>
          <p:nvPr/>
        </p:nvSpPr>
        <p:spPr>
          <a:xfrm>
            <a:off x="1249261" y="4664011"/>
            <a:ext cx="7797949" cy="930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100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Швидкий обмін образами у публічних чатах. </a:t>
            </a:r>
          </a:p>
          <a:p>
            <a:pPr algn="l">
              <a:lnSpc>
                <a:spcPts val="2394"/>
              </a:lnSpc>
            </a:pPr>
            <a:endParaRPr lang="en-US" sz="2100">
              <a:solidFill>
                <a:srgbClr val="FFFFFF"/>
              </a:solidFill>
              <a:latin typeface="Univers"/>
              <a:ea typeface="Univers"/>
              <a:cs typeface="Univers"/>
              <a:sym typeface="Univers"/>
            </a:endParaRPr>
          </a:p>
          <a:p>
            <a:pPr algn="l">
              <a:lnSpc>
                <a:spcPts val="2394"/>
              </a:lnSpc>
            </a:pPr>
            <a:r>
              <a:rPr lang="en-US" sz="2100" b="1">
                <a:solidFill>
                  <a:srgbClr val="FAB106"/>
                </a:solidFill>
                <a:latin typeface="Univers Bold"/>
                <a:ea typeface="Univers Bold"/>
                <a:cs typeface="Univers Bold"/>
                <a:sym typeface="Univers Bold"/>
              </a:rPr>
              <a:t>Мета </a:t>
            </a:r>
            <a:r>
              <a:rPr lang="en-US" sz="2100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— спровокувати тебе на відповідну агресію.</a:t>
            </a:r>
          </a:p>
        </p:txBody>
      </p:sp>
      <p:sp>
        <p:nvSpPr>
          <p:cNvPr id="17" name="Freeform 17"/>
          <p:cNvSpPr/>
          <p:nvPr/>
        </p:nvSpPr>
        <p:spPr>
          <a:xfrm>
            <a:off x="14947323" y="192932"/>
            <a:ext cx="2878714" cy="1409763"/>
          </a:xfrm>
          <a:custGeom>
            <a:avLst/>
            <a:gdLst/>
            <a:ahLst/>
            <a:cxnLst/>
            <a:rect l="l" t="t" r="r" b="b"/>
            <a:pathLst>
              <a:path w="2878714" h="1409763">
                <a:moveTo>
                  <a:pt x="0" y="0"/>
                </a:moveTo>
                <a:lnTo>
                  <a:pt x="2878714" y="0"/>
                </a:lnTo>
                <a:lnTo>
                  <a:pt x="2878714" y="1409763"/>
                </a:lnTo>
                <a:lnTo>
                  <a:pt x="0" y="140976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18" name="Group 18"/>
          <p:cNvGrpSpPr/>
          <p:nvPr/>
        </p:nvGrpSpPr>
        <p:grpSpPr>
          <a:xfrm>
            <a:off x="823841" y="6977739"/>
            <a:ext cx="7152856" cy="674424"/>
            <a:chOff x="0" y="0"/>
            <a:chExt cx="4310226" cy="406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310226" cy="406400"/>
            </a:xfrm>
            <a:custGeom>
              <a:avLst/>
              <a:gdLst/>
              <a:ahLst/>
              <a:cxnLst/>
              <a:rect l="l" t="t" r="r" b="b"/>
              <a:pathLst>
                <a:path w="4310226" h="406400">
                  <a:moveTo>
                    <a:pt x="4107026" y="0"/>
                  </a:moveTo>
                  <a:cubicBezTo>
                    <a:pt x="4219251" y="0"/>
                    <a:pt x="4310226" y="90976"/>
                    <a:pt x="4310226" y="203200"/>
                  </a:cubicBezTo>
                  <a:cubicBezTo>
                    <a:pt x="4310226" y="315424"/>
                    <a:pt x="4219251" y="406400"/>
                    <a:pt x="4107026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B706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4310226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2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7246040" y="7025592"/>
            <a:ext cx="508880" cy="508244"/>
          </a:xfrm>
          <a:custGeom>
            <a:avLst/>
            <a:gdLst/>
            <a:ahLst/>
            <a:cxnLst/>
            <a:rect l="l" t="t" r="r" b="b"/>
            <a:pathLst>
              <a:path w="508880" h="508244">
                <a:moveTo>
                  <a:pt x="0" y="0"/>
                </a:moveTo>
                <a:lnTo>
                  <a:pt x="508880" y="0"/>
                </a:lnTo>
                <a:lnTo>
                  <a:pt x="508880" y="508244"/>
                </a:lnTo>
                <a:lnTo>
                  <a:pt x="0" y="5082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22" name="Freeform 22"/>
          <p:cNvSpPr/>
          <p:nvPr/>
        </p:nvSpPr>
        <p:spPr>
          <a:xfrm>
            <a:off x="603796" y="8014304"/>
            <a:ext cx="440089" cy="449644"/>
          </a:xfrm>
          <a:custGeom>
            <a:avLst/>
            <a:gdLst/>
            <a:ahLst/>
            <a:cxnLst/>
            <a:rect l="l" t="t" r="r" b="b"/>
            <a:pathLst>
              <a:path w="440089" h="449644">
                <a:moveTo>
                  <a:pt x="0" y="0"/>
                </a:moveTo>
                <a:lnTo>
                  <a:pt x="440089" y="0"/>
                </a:lnTo>
                <a:lnTo>
                  <a:pt x="440089" y="449644"/>
                </a:lnTo>
                <a:lnTo>
                  <a:pt x="0" y="4496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23" name="Freeform 23"/>
          <p:cNvSpPr/>
          <p:nvPr/>
        </p:nvSpPr>
        <p:spPr>
          <a:xfrm>
            <a:off x="7246040" y="4598260"/>
            <a:ext cx="1897960" cy="886870"/>
          </a:xfrm>
          <a:custGeom>
            <a:avLst/>
            <a:gdLst/>
            <a:ahLst/>
            <a:cxnLst/>
            <a:rect l="l" t="t" r="r" b="b"/>
            <a:pathLst>
              <a:path w="1897960" h="886870">
                <a:moveTo>
                  <a:pt x="0" y="298191"/>
                </a:moveTo>
                <a:quadBezTo>
                  <a:pt x="1292265" y="-514254"/>
                  <a:pt x="1897960" y="886870"/>
                </a:quadBezTo>
              </a:path>
            </a:pathLst>
          </a:custGeom>
          <a:ln w="38100" cap="rnd">
            <a:solidFill>
              <a:srgbClr val="FFB706"/>
            </a:solidFill>
            <a:prstDash val="sysDash"/>
            <a:headEnd type="none" w="sm" len="sm"/>
            <a:tailEnd type="triangle" w="lg" len="med"/>
          </a:ln>
        </p:spPr>
        <p:txBody>
          <a:bodyPr/>
          <a:lstStyle/>
          <a:p>
            <a:endParaRPr lang="uk-UA"/>
          </a:p>
        </p:txBody>
      </p:sp>
      <p:sp>
        <p:nvSpPr>
          <p:cNvPr id="24" name="Freeform 24"/>
          <p:cNvSpPr/>
          <p:nvPr/>
        </p:nvSpPr>
        <p:spPr>
          <a:xfrm rot="6596003">
            <a:off x="9827728" y="5237706"/>
            <a:ext cx="995962" cy="898856"/>
          </a:xfrm>
          <a:custGeom>
            <a:avLst/>
            <a:gdLst/>
            <a:ahLst/>
            <a:cxnLst/>
            <a:rect l="l" t="t" r="r" b="b"/>
            <a:pathLst>
              <a:path w="995962" h="898856">
                <a:moveTo>
                  <a:pt x="0" y="0"/>
                </a:moveTo>
                <a:lnTo>
                  <a:pt x="995962" y="0"/>
                </a:lnTo>
                <a:lnTo>
                  <a:pt x="995962" y="898856"/>
                </a:lnTo>
                <a:lnTo>
                  <a:pt x="0" y="8988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25" name="TextBox 25"/>
          <p:cNvSpPr txBox="1"/>
          <p:nvPr/>
        </p:nvSpPr>
        <p:spPr>
          <a:xfrm>
            <a:off x="920645" y="983539"/>
            <a:ext cx="10513302" cy="816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25"/>
              </a:lnSpc>
            </a:pPr>
            <a:r>
              <a:rPr lang="en-US" sz="5928" b="1" spc="-326">
                <a:solidFill>
                  <a:srgbClr val="FAB106"/>
                </a:solidFill>
                <a:latin typeface="Cerebri Heavy"/>
                <a:ea typeface="Cerebri Heavy"/>
                <a:cs typeface="Cerebri Heavy"/>
                <a:sym typeface="Cerebri Heavy"/>
              </a:rPr>
              <a:t>ОСНОВНІ ФОРМИ БУЛІНГУ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49261" y="3798897"/>
            <a:ext cx="1982859" cy="466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7"/>
              </a:lnSpc>
            </a:pPr>
            <a:r>
              <a:rPr lang="en-US" sz="2894" b="1" spc="-83">
                <a:solidFill>
                  <a:srgbClr val="E1E1E1"/>
                </a:solidFill>
                <a:latin typeface="Univers Bold"/>
                <a:ea typeface="Univers Bold"/>
                <a:cs typeface="Univers Bold"/>
                <a:sym typeface="Univers Bold"/>
              </a:rPr>
              <a:t>ФЛЕЙМІНГ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49261" y="7120614"/>
            <a:ext cx="2998513" cy="466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7"/>
              </a:lnSpc>
            </a:pPr>
            <a:r>
              <a:rPr lang="en-US" sz="2894" b="1" spc="-83">
                <a:solidFill>
                  <a:srgbClr val="E1E1E1"/>
                </a:solidFill>
                <a:latin typeface="Univers Bold"/>
                <a:ea typeface="Univers Bold"/>
                <a:cs typeface="Univers Bold"/>
                <a:sym typeface="Univers Bold"/>
              </a:rPr>
              <a:t>АУТІНГ (OUTING)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49261" y="7985729"/>
            <a:ext cx="7797949" cy="635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100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Поширення твоїх секретів, інтимних фото </a:t>
            </a:r>
          </a:p>
          <a:p>
            <a:pPr algn="l">
              <a:lnSpc>
                <a:spcPts val="2394"/>
              </a:lnSpc>
            </a:pPr>
            <a:r>
              <a:rPr lang="en-US" sz="2100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або приватних листувань без дозволу.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872155" y="5681377"/>
            <a:ext cx="5256651" cy="930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94"/>
              </a:lnSpc>
            </a:pPr>
            <a:r>
              <a:rPr lang="en-US" sz="2100">
                <a:solidFill>
                  <a:srgbClr val="FFB506"/>
                </a:solidFill>
                <a:latin typeface="Univers"/>
                <a:ea typeface="Univers"/>
                <a:cs typeface="Univers"/>
                <a:sym typeface="Univers"/>
              </a:rPr>
              <a:t>КОНТРЗАХІД: </a:t>
            </a:r>
          </a:p>
          <a:p>
            <a:pPr algn="l">
              <a:lnSpc>
                <a:spcPts val="2394"/>
              </a:lnSpc>
            </a:pPr>
            <a:r>
              <a:rPr lang="en-US" sz="2100" u="sng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Повний ігнор. Будь-яка відповідь — це </a:t>
            </a:r>
          </a:p>
          <a:p>
            <a:pPr algn="l">
              <a:lnSpc>
                <a:spcPts val="2394"/>
              </a:lnSpc>
            </a:pPr>
            <a:r>
              <a:rPr lang="en-US" sz="2100" u="sng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перемога булера.</a:t>
            </a:r>
          </a:p>
        </p:txBody>
      </p:sp>
      <p:sp>
        <p:nvSpPr>
          <p:cNvPr id="30" name="Freeform 30"/>
          <p:cNvSpPr/>
          <p:nvPr/>
        </p:nvSpPr>
        <p:spPr>
          <a:xfrm>
            <a:off x="6831209" y="7864639"/>
            <a:ext cx="1897960" cy="886870"/>
          </a:xfrm>
          <a:custGeom>
            <a:avLst/>
            <a:gdLst/>
            <a:ahLst/>
            <a:cxnLst/>
            <a:rect l="l" t="t" r="r" b="b"/>
            <a:pathLst>
              <a:path w="1897960" h="886870">
                <a:moveTo>
                  <a:pt x="0" y="298192"/>
                </a:moveTo>
                <a:quadBezTo>
                  <a:pt x="1292264" y="-514254"/>
                  <a:pt x="1897960" y="886870"/>
                </a:quadBezTo>
              </a:path>
            </a:pathLst>
          </a:custGeom>
          <a:ln w="38100" cap="rnd">
            <a:solidFill>
              <a:srgbClr val="FFB706"/>
            </a:solidFill>
            <a:prstDash val="sysDash"/>
            <a:headEnd type="none" w="sm" len="sm"/>
            <a:tailEnd type="triangle" w="lg" len="med"/>
          </a:ln>
        </p:spPr>
        <p:txBody>
          <a:bodyPr/>
          <a:lstStyle/>
          <a:p>
            <a:endParaRPr lang="uk-UA"/>
          </a:p>
        </p:txBody>
      </p:sp>
      <p:sp>
        <p:nvSpPr>
          <p:cNvPr id="31" name="Freeform 31"/>
          <p:cNvSpPr/>
          <p:nvPr/>
        </p:nvSpPr>
        <p:spPr>
          <a:xfrm rot="6596003">
            <a:off x="9412897" y="8504085"/>
            <a:ext cx="995962" cy="898856"/>
          </a:xfrm>
          <a:custGeom>
            <a:avLst/>
            <a:gdLst/>
            <a:ahLst/>
            <a:cxnLst/>
            <a:rect l="l" t="t" r="r" b="b"/>
            <a:pathLst>
              <a:path w="995962" h="898856">
                <a:moveTo>
                  <a:pt x="0" y="0"/>
                </a:moveTo>
                <a:lnTo>
                  <a:pt x="995962" y="0"/>
                </a:lnTo>
                <a:lnTo>
                  <a:pt x="995962" y="898856"/>
                </a:lnTo>
                <a:lnTo>
                  <a:pt x="0" y="8988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2" name="TextBox 32"/>
          <p:cNvSpPr txBox="1"/>
          <p:nvPr/>
        </p:nvSpPr>
        <p:spPr>
          <a:xfrm>
            <a:off x="4872155" y="8947756"/>
            <a:ext cx="4861276" cy="930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94"/>
              </a:lnSpc>
            </a:pPr>
            <a:r>
              <a:rPr lang="en-US" sz="2100">
                <a:solidFill>
                  <a:srgbClr val="FFB506"/>
                </a:solidFill>
                <a:latin typeface="Univers"/>
                <a:ea typeface="Univers"/>
                <a:cs typeface="Univers"/>
                <a:sym typeface="Univers"/>
              </a:rPr>
              <a:t>КОНТРЗАХІД: </a:t>
            </a:r>
          </a:p>
          <a:p>
            <a:pPr algn="l">
              <a:lnSpc>
                <a:spcPts val="2394"/>
              </a:lnSpc>
            </a:pPr>
            <a:r>
              <a:rPr lang="en-US" sz="2100" u="sng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Скріншоти та скарга адміністрації. </a:t>
            </a:r>
          </a:p>
          <a:p>
            <a:pPr algn="l">
              <a:lnSpc>
                <a:spcPts val="2394"/>
              </a:lnSpc>
            </a:pPr>
            <a:r>
              <a:rPr lang="en-US" sz="2100" u="sng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Це кримінальний злочин.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 rot="1932075">
            <a:off x="12295122" y="-2679296"/>
            <a:ext cx="8610731" cy="7415992"/>
          </a:xfrm>
          <a:custGeom>
            <a:avLst/>
            <a:gdLst/>
            <a:ahLst/>
            <a:cxnLst/>
            <a:rect l="l" t="t" r="r" b="b"/>
            <a:pathLst>
              <a:path w="8610731" h="7415992">
                <a:moveTo>
                  <a:pt x="0" y="0"/>
                </a:moveTo>
                <a:lnTo>
                  <a:pt x="8610732" y="0"/>
                </a:lnTo>
                <a:lnTo>
                  <a:pt x="8610732" y="7415992"/>
                </a:lnTo>
                <a:lnTo>
                  <a:pt x="0" y="74159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" name="Freeform 4"/>
          <p:cNvSpPr/>
          <p:nvPr/>
        </p:nvSpPr>
        <p:spPr>
          <a:xfrm rot="-5673957" flipV="1">
            <a:off x="-2167033" y="-2584927"/>
            <a:ext cx="8610731" cy="7415992"/>
          </a:xfrm>
          <a:custGeom>
            <a:avLst/>
            <a:gdLst/>
            <a:ahLst/>
            <a:cxnLst/>
            <a:rect l="l" t="t" r="r" b="b"/>
            <a:pathLst>
              <a:path w="8610731" h="7415992">
                <a:moveTo>
                  <a:pt x="0" y="7415992"/>
                </a:moveTo>
                <a:lnTo>
                  <a:pt x="8610731" y="7415992"/>
                </a:lnTo>
                <a:lnTo>
                  <a:pt x="8610731" y="0"/>
                </a:lnTo>
                <a:lnTo>
                  <a:pt x="0" y="0"/>
                </a:lnTo>
                <a:lnTo>
                  <a:pt x="0" y="7415992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5" name="Group 5"/>
          <p:cNvGrpSpPr/>
          <p:nvPr/>
        </p:nvGrpSpPr>
        <p:grpSpPr>
          <a:xfrm>
            <a:off x="878389" y="3149725"/>
            <a:ext cx="8405913" cy="674424"/>
            <a:chOff x="0" y="0"/>
            <a:chExt cx="5065304" cy="406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065304" cy="406400"/>
            </a:xfrm>
            <a:custGeom>
              <a:avLst/>
              <a:gdLst/>
              <a:ahLst/>
              <a:cxnLst/>
              <a:rect l="l" t="t" r="r" b="b"/>
              <a:pathLst>
                <a:path w="5065304" h="406400">
                  <a:moveTo>
                    <a:pt x="4862104" y="0"/>
                  </a:moveTo>
                  <a:cubicBezTo>
                    <a:pt x="4974328" y="0"/>
                    <a:pt x="5065304" y="90976"/>
                    <a:pt x="5065304" y="203200"/>
                  </a:cubicBezTo>
                  <a:cubicBezTo>
                    <a:pt x="5065304" y="315424"/>
                    <a:pt x="4974328" y="406400"/>
                    <a:pt x="4862104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B706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5065304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2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8615250" y="3232815"/>
            <a:ext cx="508880" cy="508244"/>
          </a:xfrm>
          <a:custGeom>
            <a:avLst/>
            <a:gdLst/>
            <a:ahLst/>
            <a:cxnLst/>
            <a:rect l="l" t="t" r="r" b="b"/>
            <a:pathLst>
              <a:path w="508880" h="508244">
                <a:moveTo>
                  <a:pt x="0" y="0"/>
                </a:moveTo>
                <a:lnTo>
                  <a:pt x="508880" y="0"/>
                </a:lnTo>
                <a:lnTo>
                  <a:pt x="508880" y="508245"/>
                </a:lnTo>
                <a:lnTo>
                  <a:pt x="0" y="5082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9" name="Freeform 9"/>
          <p:cNvSpPr/>
          <p:nvPr/>
        </p:nvSpPr>
        <p:spPr>
          <a:xfrm rot="1599646" flipH="1">
            <a:off x="14092104" y="6672422"/>
            <a:ext cx="5408016" cy="4718494"/>
          </a:xfrm>
          <a:custGeom>
            <a:avLst/>
            <a:gdLst/>
            <a:ahLst/>
            <a:cxnLst/>
            <a:rect l="l" t="t" r="r" b="b"/>
            <a:pathLst>
              <a:path w="5408016" h="4718494">
                <a:moveTo>
                  <a:pt x="5408017" y="0"/>
                </a:moveTo>
                <a:lnTo>
                  <a:pt x="0" y="0"/>
                </a:lnTo>
                <a:lnTo>
                  <a:pt x="0" y="4718494"/>
                </a:lnTo>
                <a:lnTo>
                  <a:pt x="5408017" y="4718494"/>
                </a:lnTo>
                <a:lnTo>
                  <a:pt x="5408017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0" name="Freeform 10"/>
          <p:cNvSpPr/>
          <p:nvPr/>
        </p:nvSpPr>
        <p:spPr>
          <a:xfrm>
            <a:off x="10981396" y="2972600"/>
            <a:ext cx="6631948" cy="6523426"/>
          </a:xfrm>
          <a:custGeom>
            <a:avLst/>
            <a:gdLst/>
            <a:ahLst/>
            <a:cxnLst/>
            <a:rect l="l" t="t" r="r" b="b"/>
            <a:pathLst>
              <a:path w="6631948" h="6523426">
                <a:moveTo>
                  <a:pt x="0" y="0"/>
                </a:moveTo>
                <a:lnTo>
                  <a:pt x="6631948" y="0"/>
                </a:lnTo>
                <a:lnTo>
                  <a:pt x="6631948" y="6523426"/>
                </a:lnTo>
                <a:lnTo>
                  <a:pt x="0" y="65234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>
          <a:xfrm>
            <a:off x="10637907" y="8078840"/>
            <a:ext cx="440089" cy="449644"/>
          </a:xfrm>
          <a:custGeom>
            <a:avLst/>
            <a:gdLst/>
            <a:ahLst/>
            <a:cxnLst/>
            <a:rect l="l" t="t" r="r" b="b"/>
            <a:pathLst>
              <a:path w="440089" h="449644">
                <a:moveTo>
                  <a:pt x="0" y="0"/>
                </a:moveTo>
                <a:lnTo>
                  <a:pt x="440089" y="0"/>
                </a:lnTo>
                <a:lnTo>
                  <a:pt x="440089" y="449644"/>
                </a:lnTo>
                <a:lnTo>
                  <a:pt x="0" y="4496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2" name="Freeform 12"/>
          <p:cNvSpPr/>
          <p:nvPr/>
        </p:nvSpPr>
        <p:spPr>
          <a:xfrm>
            <a:off x="14947323" y="192932"/>
            <a:ext cx="2878714" cy="1409763"/>
          </a:xfrm>
          <a:custGeom>
            <a:avLst/>
            <a:gdLst/>
            <a:ahLst/>
            <a:cxnLst/>
            <a:rect l="l" t="t" r="r" b="b"/>
            <a:pathLst>
              <a:path w="2878714" h="1409763">
                <a:moveTo>
                  <a:pt x="0" y="0"/>
                </a:moveTo>
                <a:lnTo>
                  <a:pt x="2878714" y="0"/>
                </a:lnTo>
                <a:lnTo>
                  <a:pt x="2878714" y="1409763"/>
                </a:lnTo>
                <a:lnTo>
                  <a:pt x="0" y="140976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3" name="Freeform 13"/>
          <p:cNvSpPr/>
          <p:nvPr/>
        </p:nvSpPr>
        <p:spPr>
          <a:xfrm>
            <a:off x="8394917" y="3999753"/>
            <a:ext cx="1100857" cy="1143747"/>
          </a:xfrm>
          <a:custGeom>
            <a:avLst/>
            <a:gdLst/>
            <a:ahLst/>
            <a:cxnLst/>
            <a:rect l="l" t="t" r="r" b="b"/>
            <a:pathLst>
              <a:path w="1100857" h="1143747">
                <a:moveTo>
                  <a:pt x="0" y="0"/>
                </a:moveTo>
                <a:lnTo>
                  <a:pt x="1100857" y="0"/>
                </a:lnTo>
                <a:lnTo>
                  <a:pt x="1100857" y="1143747"/>
                </a:lnTo>
                <a:lnTo>
                  <a:pt x="0" y="11437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14" name="Group 14"/>
          <p:cNvGrpSpPr/>
          <p:nvPr/>
        </p:nvGrpSpPr>
        <p:grpSpPr>
          <a:xfrm>
            <a:off x="878389" y="5176382"/>
            <a:ext cx="8405913" cy="674424"/>
            <a:chOff x="0" y="0"/>
            <a:chExt cx="5065304" cy="406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065304" cy="406400"/>
            </a:xfrm>
            <a:custGeom>
              <a:avLst/>
              <a:gdLst/>
              <a:ahLst/>
              <a:cxnLst/>
              <a:rect l="l" t="t" r="r" b="b"/>
              <a:pathLst>
                <a:path w="5065304" h="406400">
                  <a:moveTo>
                    <a:pt x="4862104" y="0"/>
                  </a:moveTo>
                  <a:cubicBezTo>
                    <a:pt x="4974328" y="0"/>
                    <a:pt x="5065304" y="90976"/>
                    <a:pt x="5065304" y="203200"/>
                  </a:cubicBezTo>
                  <a:cubicBezTo>
                    <a:pt x="5065304" y="315424"/>
                    <a:pt x="4974328" y="406400"/>
                    <a:pt x="4862104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B706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5065304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2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8481979" y="6022256"/>
            <a:ext cx="1013794" cy="1018889"/>
          </a:xfrm>
          <a:custGeom>
            <a:avLst/>
            <a:gdLst/>
            <a:ahLst/>
            <a:cxnLst/>
            <a:rect l="l" t="t" r="r" b="b"/>
            <a:pathLst>
              <a:path w="1013794" h="1018889">
                <a:moveTo>
                  <a:pt x="0" y="0"/>
                </a:moveTo>
                <a:lnTo>
                  <a:pt x="1013795" y="0"/>
                </a:lnTo>
                <a:lnTo>
                  <a:pt x="1013795" y="1018889"/>
                </a:lnTo>
                <a:lnTo>
                  <a:pt x="0" y="10188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8" name="Freeform 18"/>
          <p:cNvSpPr/>
          <p:nvPr/>
        </p:nvSpPr>
        <p:spPr>
          <a:xfrm>
            <a:off x="8615250" y="5259472"/>
            <a:ext cx="508880" cy="508244"/>
          </a:xfrm>
          <a:custGeom>
            <a:avLst/>
            <a:gdLst/>
            <a:ahLst/>
            <a:cxnLst/>
            <a:rect l="l" t="t" r="r" b="b"/>
            <a:pathLst>
              <a:path w="508880" h="508244">
                <a:moveTo>
                  <a:pt x="0" y="0"/>
                </a:moveTo>
                <a:lnTo>
                  <a:pt x="508880" y="0"/>
                </a:lnTo>
                <a:lnTo>
                  <a:pt x="508880" y="508244"/>
                </a:lnTo>
                <a:lnTo>
                  <a:pt x="0" y="5082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19" name="Group 19"/>
          <p:cNvGrpSpPr/>
          <p:nvPr/>
        </p:nvGrpSpPr>
        <p:grpSpPr>
          <a:xfrm>
            <a:off x="878389" y="7460245"/>
            <a:ext cx="8405913" cy="674424"/>
            <a:chOff x="0" y="0"/>
            <a:chExt cx="5065304" cy="4064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065304" cy="406400"/>
            </a:xfrm>
            <a:custGeom>
              <a:avLst/>
              <a:gdLst/>
              <a:ahLst/>
              <a:cxnLst/>
              <a:rect l="l" t="t" r="r" b="b"/>
              <a:pathLst>
                <a:path w="5065304" h="406400">
                  <a:moveTo>
                    <a:pt x="4862104" y="0"/>
                  </a:moveTo>
                  <a:cubicBezTo>
                    <a:pt x="4974328" y="0"/>
                    <a:pt x="5065304" y="90976"/>
                    <a:pt x="5065304" y="203200"/>
                  </a:cubicBezTo>
                  <a:cubicBezTo>
                    <a:pt x="5065304" y="315424"/>
                    <a:pt x="4974328" y="406400"/>
                    <a:pt x="4862104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B706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28575"/>
              <a:ext cx="5065304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2"/>
                </a:lnSpc>
              </a:pPr>
              <a:endParaRPr/>
            </a:p>
          </p:txBody>
        </p:sp>
      </p:grpSp>
      <p:sp>
        <p:nvSpPr>
          <p:cNvPr id="22" name="Freeform 22"/>
          <p:cNvSpPr/>
          <p:nvPr/>
        </p:nvSpPr>
        <p:spPr>
          <a:xfrm>
            <a:off x="8615250" y="7543335"/>
            <a:ext cx="508880" cy="508244"/>
          </a:xfrm>
          <a:custGeom>
            <a:avLst/>
            <a:gdLst/>
            <a:ahLst/>
            <a:cxnLst/>
            <a:rect l="l" t="t" r="r" b="b"/>
            <a:pathLst>
              <a:path w="508880" h="508244">
                <a:moveTo>
                  <a:pt x="0" y="0"/>
                </a:moveTo>
                <a:lnTo>
                  <a:pt x="508880" y="0"/>
                </a:lnTo>
                <a:lnTo>
                  <a:pt x="508880" y="508244"/>
                </a:lnTo>
                <a:lnTo>
                  <a:pt x="0" y="5082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23" name="Freeform 23"/>
          <p:cNvSpPr/>
          <p:nvPr/>
        </p:nvSpPr>
        <p:spPr>
          <a:xfrm>
            <a:off x="8683308" y="8717584"/>
            <a:ext cx="1082381" cy="1010673"/>
          </a:xfrm>
          <a:custGeom>
            <a:avLst/>
            <a:gdLst/>
            <a:ahLst/>
            <a:cxnLst/>
            <a:rect l="l" t="t" r="r" b="b"/>
            <a:pathLst>
              <a:path w="1082381" h="1010673">
                <a:moveTo>
                  <a:pt x="0" y="0"/>
                </a:moveTo>
                <a:lnTo>
                  <a:pt x="1082381" y="0"/>
                </a:lnTo>
                <a:lnTo>
                  <a:pt x="1082381" y="1010673"/>
                </a:lnTo>
                <a:lnTo>
                  <a:pt x="0" y="101067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r>
              <a:rPr lang="uk-UA" dirty="0"/>
              <a:t> 	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57470" y="717886"/>
            <a:ext cx="7414170" cy="1864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6"/>
              </a:lnSpc>
            </a:pPr>
            <a:r>
              <a:rPr lang="en-US" sz="6800" b="1" spc="-374">
                <a:solidFill>
                  <a:srgbClr val="FFB706"/>
                </a:solidFill>
                <a:latin typeface="Cerebri Heavy"/>
                <a:ea typeface="Cerebri Heavy"/>
                <a:cs typeface="Cerebri Heavy"/>
                <a:sym typeface="Cerebri Heavy"/>
              </a:rPr>
              <a:t>ЯК ЗАПОБІГТИ КІБЕРБУЛІНГУ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88873" y="4165473"/>
            <a:ext cx="8095430" cy="757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6"/>
              </a:lnSpc>
            </a:pPr>
            <a:r>
              <a:rPr lang="en-US" sz="2100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ВСТАНОВІТЬ ОБМЕЖЕННЯ ПРИВАТНОСТІ У ПРОФІЛЯХ. </a:t>
            </a:r>
          </a:p>
          <a:p>
            <a:pPr algn="l">
              <a:lnSpc>
                <a:spcPts val="2856"/>
              </a:lnSpc>
            </a:pPr>
            <a:r>
              <a:rPr lang="en-US" sz="2100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НЕ ПОШИРЮЙТЕ ОСОБИСТУ ІНФОРМАЦІЮ.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10108" y="3282649"/>
            <a:ext cx="3125457" cy="454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11"/>
              </a:lnSpc>
            </a:pPr>
            <a:r>
              <a:rPr lang="en-US" sz="2814" b="1" spc="-81">
                <a:solidFill>
                  <a:srgbClr val="E1E1E1"/>
                </a:solidFill>
                <a:latin typeface="Univers Bold"/>
                <a:ea typeface="Univers Bold"/>
                <a:cs typeface="Univers Bold"/>
                <a:sym typeface="Univers Bold"/>
              </a:rPr>
              <a:t>ЦИФРОВА ГІГЄНА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88873" y="6192129"/>
            <a:ext cx="8095430" cy="757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6"/>
              </a:lnSpc>
            </a:pPr>
            <a:r>
              <a:rPr lang="en-US" sz="2100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ВЧІТЬСЯ РОЗПІЗНАВАТИ МАНІПУЛЯЦІЇ </a:t>
            </a:r>
          </a:p>
          <a:p>
            <a:pPr algn="l">
              <a:lnSpc>
                <a:spcPts val="2856"/>
              </a:lnSpc>
            </a:pPr>
            <a:r>
              <a:rPr lang="en-US" sz="2100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ТА ЕМОЦІЙНИЙ ТИСК. НЕ РЕАГУЙТЕ НА ПРОВОКАЦІЇ.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10108" y="5313426"/>
            <a:ext cx="4026480" cy="454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11"/>
              </a:lnSpc>
            </a:pPr>
            <a:r>
              <a:rPr lang="en-US" sz="2814" b="1" spc="-81">
                <a:solidFill>
                  <a:srgbClr val="E1E1E1"/>
                </a:solidFill>
                <a:latin typeface="Univers Bold"/>
                <a:ea typeface="Univers Bold"/>
                <a:cs typeface="Univers Bold"/>
                <a:sym typeface="Univers Bold"/>
              </a:rPr>
              <a:t>КРИТИЧНЕ МИСЛЕННЯ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10108" y="7597289"/>
            <a:ext cx="4237345" cy="454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11"/>
              </a:lnSpc>
            </a:pPr>
            <a:r>
              <a:rPr lang="en-US" sz="2814" b="1" spc="-81">
                <a:solidFill>
                  <a:srgbClr val="E1E1E1"/>
                </a:solidFill>
                <a:latin typeface="Univers Bold"/>
                <a:ea typeface="Univers Bold"/>
                <a:cs typeface="Univers Bold"/>
                <a:sym typeface="Univers Bold"/>
              </a:rPr>
              <a:t>ПОВІДОМТЕ ДОРОСЛИХ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57470" y="8375592"/>
            <a:ext cx="8390856" cy="1119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6"/>
              </a:lnSpc>
            </a:pPr>
            <a:r>
              <a:rPr lang="en-US" sz="2100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РОЗКАЖІТЬ БАТЬКАМ АБО ВЧИТЕЛЮ.</a:t>
            </a:r>
          </a:p>
          <a:p>
            <a:pPr algn="l">
              <a:lnSpc>
                <a:spcPts val="2856"/>
              </a:lnSpc>
            </a:pPr>
            <a:r>
              <a:rPr lang="en-US" sz="2100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ПОДАЙТЕ ОФІЦІЙНУ СКАРГУ В КІБЕРПОЛІЦІЮ</a:t>
            </a:r>
          </a:p>
          <a:p>
            <a:pPr algn="l">
              <a:lnSpc>
                <a:spcPts val="2856"/>
              </a:lnSpc>
            </a:pPr>
            <a:r>
              <a:rPr lang="en-US" sz="2100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У РАЗІ ЗАГРОЗ.</a:t>
            </a:r>
          </a:p>
        </p:txBody>
      </p:sp>
      <p:sp>
        <p:nvSpPr>
          <p:cNvPr id="31" name="Freeform 31"/>
          <p:cNvSpPr/>
          <p:nvPr/>
        </p:nvSpPr>
        <p:spPr>
          <a:xfrm>
            <a:off x="7844489" y="8303662"/>
            <a:ext cx="550428" cy="724947"/>
          </a:xfrm>
          <a:custGeom>
            <a:avLst/>
            <a:gdLst/>
            <a:ahLst/>
            <a:cxnLst/>
            <a:rect l="l" t="t" r="r" b="b"/>
            <a:pathLst>
              <a:path w="550428" h="724947">
                <a:moveTo>
                  <a:pt x="0" y="0"/>
                </a:moveTo>
                <a:lnTo>
                  <a:pt x="550428" y="0"/>
                </a:lnTo>
                <a:lnTo>
                  <a:pt x="550428" y="724948"/>
                </a:lnTo>
                <a:lnTo>
                  <a:pt x="0" y="72494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r="-168941"/>
            </a:stretch>
          </a:blipFill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1658967" y="1028700"/>
            <a:ext cx="4898758" cy="5204523"/>
          </a:xfrm>
          <a:custGeom>
            <a:avLst/>
            <a:gdLst/>
            <a:ahLst/>
            <a:cxnLst/>
            <a:rect l="l" t="t" r="r" b="b"/>
            <a:pathLst>
              <a:path w="4898758" h="5204523">
                <a:moveTo>
                  <a:pt x="0" y="0"/>
                </a:moveTo>
                <a:lnTo>
                  <a:pt x="4898758" y="0"/>
                </a:lnTo>
                <a:lnTo>
                  <a:pt x="4898758" y="5204523"/>
                </a:lnTo>
                <a:lnTo>
                  <a:pt x="0" y="52045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" name="Freeform 4"/>
          <p:cNvSpPr/>
          <p:nvPr/>
        </p:nvSpPr>
        <p:spPr>
          <a:xfrm>
            <a:off x="14947323" y="192932"/>
            <a:ext cx="2878714" cy="1409763"/>
          </a:xfrm>
          <a:custGeom>
            <a:avLst/>
            <a:gdLst/>
            <a:ahLst/>
            <a:cxnLst/>
            <a:rect l="l" t="t" r="r" b="b"/>
            <a:pathLst>
              <a:path w="2878714" h="1409763">
                <a:moveTo>
                  <a:pt x="0" y="0"/>
                </a:moveTo>
                <a:lnTo>
                  <a:pt x="2878714" y="0"/>
                </a:lnTo>
                <a:lnTo>
                  <a:pt x="2878714" y="1409763"/>
                </a:lnTo>
                <a:lnTo>
                  <a:pt x="0" y="14097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5" name="Freeform 5"/>
          <p:cNvSpPr/>
          <p:nvPr/>
        </p:nvSpPr>
        <p:spPr>
          <a:xfrm rot="274048" flipV="1">
            <a:off x="12057519" y="5088926"/>
            <a:ext cx="6169474" cy="5313459"/>
          </a:xfrm>
          <a:custGeom>
            <a:avLst/>
            <a:gdLst/>
            <a:ahLst/>
            <a:cxnLst/>
            <a:rect l="l" t="t" r="r" b="b"/>
            <a:pathLst>
              <a:path w="6169474" h="5313459">
                <a:moveTo>
                  <a:pt x="0" y="5313460"/>
                </a:moveTo>
                <a:lnTo>
                  <a:pt x="6169474" y="5313460"/>
                </a:lnTo>
                <a:lnTo>
                  <a:pt x="6169474" y="0"/>
                </a:lnTo>
                <a:lnTo>
                  <a:pt x="0" y="0"/>
                </a:lnTo>
                <a:lnTo>
                  <a:pt x="0" y="5313460"/>
                </a:lnTo>
                <a:close/>
              </a:path>
            </a:pathLst>
          </a:custGeom>
          <a:blipFill>
            <a:blip>
              <a:alphaModFix amt="43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6" name="TextBox 6"/>
          <p:cNvSpPr txBox="1"/>
          <p:nvPr/>
        </p:nvSpPr>
        <p:spPr>
          <a:xfrm>
            <a:off x="2180926" y="7420665"/>
            <a:ext cx="7408173" cy="1084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42"/>
              </a:lnSpc>
              <a:spcBef>
                <a:spcPct val="0"/>
              </a:spcBef>
            </a:pPr>
            <a:r>
              <a:rPr lang="en-US" sz="3964" b="1" spc="-218">
                <a:solidFill>
                  <a:srgbClr val="FFFFFF"/>
                </a:solidFill>
                <a:latin typeface="Cerebri Heavy"/>
                <a:ea typeface="Cerebri Heavy"/>
                <a:cs typeface="Cerebri Heavy"/>
                <a:sym typeface="Cerebri Heavy"/>
              </a:rPr>
              <a:t>ЦЕ</a:t>
            </a:r>
            <a:r>
              <a:rPr lang="en-US" sz="3964" b="1" u="none" strike="noStrike" spc="-218">
                <a:solidFill>
                  <a:srgbClr val="FFFFFF"/>
                </a:solidFill>
                <a:latin typeface="Cerebri Heavy"/>
                <a:ea typeface="Cerebri Heavy"/>
                <a:cs typeface="Cerebri Heavy"/>
                <a:sym typeface="Cerebri Heavy"/>
              </a:rPr>
              <a:t> НЕ ДРУЖБА. </a:t>
            </a:r>
          </a:p>
          <a:p>
            <a:pPr marL="0" lvl="0" indent="0" algn="l">
              <a:lnSpc>
                <a:spcPts val="4242"/>
              </a:lnSpc>
              <a:spcBef>
                <a:spcPct val="0"/>
              </a:spcBef>
            </a:pPr>
            <a:r>
              <a:rPr lang="en-US" sz="3964" b="1" u="none" strike="noStrike" spc="-218">
                <a:solidFill>
                  <a:srgbClr val="FFB706"/>
                </a:solidFill>
                <a:latin typeface="Cerebri Heavy"/>
                <a:ea typeface="Cerebri Heavy"/>
                <a:cs typeface="Cerebri Heavy"/>
                <a:sym typeface="Cerebri Heavy"/>
              </a:rPr>
              <a:t>ЦЕ ПІДГОТОВКА ДО ЗЛОЧИНУ.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674" y="7388242"/>
            <a:ext cx="1143152" cy="1101853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1355253" y="6777404"/>
            <a:ext cx="2323531" cy="2323531"/>
          </a:xfrm>
          <a:custGeom>
            <a:avLst/>
            <a:gdLst/>
            <a:ahLst/>
            <a:cxnLst/>
            <a:rect l="l" t="t" r="r" b="b"/>
            <a:pathLst>
              <a:path w="2323531" h="2323531">
                <a:moveTo>
                  <a:pt x="0" y="0"/>
                </a:moveTo>
                <a:lnTo>
                  <a:pt x="2323532" y="0"/>
                </a:lnTo>
                <a:lnTo>
                  <a:pt x="2323532" y="2323531"/>
                </a:lnTo>
                <a:lnTo>
                  <a:pt x="0" y="23235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9" name="TextBox 9"/>
          <p:cNvSpPr txBox="1"/>
          <p:nvPr/>
        </p:nvSpPr>
        <p:spPr>
          <a:xfrm>
            <a:off x="7675592" y="1975764"/>
            <a:ext cx="9396052" cy="940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76"/>
              </a:lnSpc>
              <a:spcBef>
                <a:spcPct val="0"/>
              </a:spcBef>
            </a:pPr>
            <a:r>
              <a:rPr lang="en-US" sz="6800" b="1" u="none" strike="noStrike" spc="-374">
                <a:solidFill>
                  <a:srgbClr val="FFB706"/>
                </a:solidFill>
                <a:latin typeface="Cerebri Heavy"/>
                <a:ea typeface="Cerebri Heavy"/>
                <a:cs typeface="Cerebri Heavy"/>
                <a:sym typeface="Cerebri Heavy"/>
              </a:rPr>
              <a:t>ЩО ТАКЕ ГРУМІНГ?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808037" y="3116732"/>
            <a:ext cx="8095430" cy="1119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6"/>
              </a:lnSpc>
            </a:pPr>
            <a:r>
              <a:rPr lang="en-US" sz="2100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встановлення дорослими дружніх і довірливих стосунків з неповнолітніми особами через Інтернет для вступу з ними в інтимний зв’язок, шантажування та залякування.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678785" y="6942116"/>
            <a:ext cx="4024068" cy="1210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27"/>
              </a:lnSpc>
            </a:pPr>
            <a:r>
              <a:rPr lang="en-US" sz="2299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Понад </a:t>
            </a:r>
            <a:r>
              <a:rPr lang="en-US" sz="2299" b="1">
                <a:solidFill>
                  <a:srgbClr val="FAB106"/>
                </a:solidFill>
                <a:latin typeface="Univers Bold"/>
                <a:ea typeface="Univers Bold"/>
                <a:cs typeface="Univers Bold"/>
                <a:sym typeface="Univers Bold"/>
              </a:rPr>
              <a:t>77 000</a:t>
            </a:r>
            <a:r>
              <a:rPr lang="en-US" sz="2299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 підлітків в Україні зазнавали переслідувань в Інтернеті.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14947323" y="192932"/>
            <a:ext cx="2878714" cy="1409763"/>
          </a:xfrm>
          <a:custGeom>
            <a:avLst/>
            <a:gdLst/>
            <a:ahLst/>
            <a:cxnLst/>
            <a:rect l="l" t="t" r="r" b="b"/>
            <a:pathLst>
              <a:path w="2878714" h="1409763">
                <a:moveTo>
                  <a:pt x="0" y="0"/>
                </a:moveTo>
                <a:lnTo>
                  <a:pt x="2878714" y="0"/>
                </a:lnTo>
                <a:lnTo>
                  <a:pt x="2878714" y="1409763"/>
                </a:lnTo>
                <a:lnTo>
                  <a:pt x="0" y="14097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" name="Freeform 4"/>
          <p:cNvSpPr/>
          <p:nvPr/>
        </p:nvSpPr>
        <p:spPr>
          <a:xfrm rot="274048" flipV="1">
            <a:off x="1166507" y="2986292"/>
            <a:ext cx="4213755" cy="3629097"/>
          </a:xfrm>
          <a:custGeom>
            <a:avLst/>
            <a:gdLst/>
            <a:ahLst/>
            <a:cxnLst/>
            <a:rect l="l" t="t" r="r" b="b"/>
            <a:pathLst>
              <a:path w="4213755" h="3629097">
                <a:moveTo>
                  <a:pt x="0" y="3629097"/>
                </a:moveTo>
                <a:lnTo>
                  <a:pt x="4213755" y="3629097"/>
                </a:lnTo>
                <a:lnTo>
                  <a:pt x="4213755" y="0"/>
                </a:lnTo>
                <a:lnTo>
                  <a:pt x="0" y="0"/>
                </a:lnTo>
                <a:lnTo>
                  <a:pt x="0" y="3629097"/>
                </a:lnTo>
                <a:close/>
              </a:path>
            </a:pathLst>
          </a:custGeom>
          <a:blipFill>
            <a:blip>
              <a:alphaModFix amt="4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5" name="Freeform 5"/>
          <p:cNvSpPr/>
          <p:nvPr/>
        </p:nvSpPr>
        <p:spPr>
          <a:xfrm rot="274048" flipV="1">
            <a:off x="6829190" y="2986292"/>
            <a:ext cx="4213755" cy="3629097"/>
          </a:xfrm>
          <a:custGeom>
            <a:avLst/>
            <a:gdLst/>
            <a:ahLst/>
            <a:cxnLst/>
            <a:rect l="l" t="t" r="r" b="b"/>
            <a:pathLst>
              <a:path w="4213755" h="3629097">
                <a:moveTo>
                  <a:pt x="0" y="3629097"/>
                </a:moveTo>
                <a:lnTo>
                  <a:pt x="4213756" y="3629097"/>
                </a:lnTo>
                <a:lnTo>
                  <a:pt x="4213756" y="0"/>
                </a:lnTo>
                <a:lnTo>
                  <a:pt x="0" y="0"/>
                </a:lnTo>
                <a:lnTo>
                  <a:pt x="0" y="3629097"/>
                </a:lnTo>
                <a:close/>
              </a:path>
            </a:pathLst>
          </a:custGeom>
          <a:blipFill>
            <a:blip>
              <a:alphaModFix amt="4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6" name="Freeform 6"/>
          <p:cNvSpPr/>
          <p:nvPr/>
        </p:nvSpPr>
        <p:spPr>
          <a:xfrm rot="274048" flipV="1">
            <a:off x="12466837" y="2986292"/>
            <a:ext cx="4213755" cy="3629097"/>
          </a:xfrm>
          <a:custGeom>
            <a:avLst/>
            <a:gdLst/>
            <a:ahLst/>
            <a:cxnLst/>
            <a:rect l="l" t="t" r="r" b="b"/>
            <a:pathLst>
              <a:path w="4213755" h="3629097">
                <a:moveTo>
                  <a:pt x="0" y="3629097"/>
                </a:moveTo>
                <a:lnTo>
                  <a:pt x="4213755" y="3629097"/>
                </a:lnTo>
                <a:lnTo>
                  <a:pt x="4213755" y="0"/>
                </a:lnTo>
                <a:lnTo>
                  <a:pt x="0" y="0"/>
                </a:lnTo>
                <a:lnTo>
                  <a:pt x="0" y="3629097"/>
                </a:lnTo>
                <a:close/>
              </a:path>
            </a:pathLst>
          </a:custGeom>
          <a:blipFill>
            <a:blip>
              <a:alphaModFix amt="4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7" name="Freeform 7"/>
          <p:cNvSpPr/>
          <p:nvPr/>
        </p:nvSpPr>
        <p:spPr>
          <a:xfrm>
            <a:off x="2096868" y="3833687"/>
            <a:ext cx="2394347" cy="1656593"/>
          </a:xfrm>
          <a:custGeom>
            <a:avLst/>
            <a:gdLst/>
            <a:ahLst/>
            <a:cxnLst/>
            <a:rect l="l" t="t" r="r" b="b"/>
            <a:pathLst>
              <a:path w="2394347" h="1656593">
                <a:moveTo>
                  <a:pt x="0" y="0"/>
                </a:moveTo>
                <a:lnTo>
                  <a:pt x="2394347" y="0"/>
                </a:lnTo>
                <a:lnTo>
                  <a:pt x="2394347" y="1656593"/>
                </a:lnTo>
                <a:lnTo>
                  <a:pt x="0" y="165659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8" name="Freeform 8"/>
          <p:cNvSpPr/>
          <p:nvPr/>
        </p:nvSpPr>
        <p:spPr>
          <a:xfrm>
            <a:off x="7962555" y="3833687"/>
            <a:ext cx="2362890" cy="1584061"/>
          </a:xfrm>
          <a:custGeom>
            <a:avLst/>
            <a:gdLst/>
            <a:ahLst/>
            <a:cxnLst/>
            <a:rect l="l" t="t" r="r" b="b"/>
            <a:pathLst>
              <a:path w="2362890" h="1584061">
                <a:moveTo>
                  <a:pt x="0" y="0"/>
                </a:moveTo>
                <a:lnTo>
                  <a:pt x="2362890" y="0"/>
                </a:lnTo>
                <a:lnTo>
                  <a:pt x="2362890" y="1584061"/>
                </a:lnTo>
                <a:lnTo>
                  <a:pt x="0" y="158406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9" name="Freeform 9"/>
          <p:cNvSpPr/>
          <p:nvPr/>
        </p:nvSpPr>
        <p:spPr>
          <a:xfrm>
            <a:off x="13769083" y="3742138"/>
            <a:ext cx="2032454" cy="1839691"/>
          </a:xfrm>
          <a:custGeom>
            <a:avLst/>
            <a:gdLst/>
            <a:ahLst/>
            <a:cxnLst/>
            <a:rect l="l" t="t" r="r" b="b"/>
            <a:pathLst>
              <a:path w="2032454" h="1839691">
                <a:moveTo>
                  <a:pt x="0" y="0"/>
                </a:moveTo>
                <a:lnTo>
                  <a:pt x="2032454" y="0"/>
                </a:lnTo>
                <a:lnTo>
                  <a:pt x="2032454" y="1839691"/>
                </a:lnTo>
                <a:lnTo>
                  <a:pt x="0" y="183969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2814" r="-12814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0" name="TextBox 10"/>
          <p:cNvSpPr txBox="1"/>
          <p:nvPr/>
        </p:nvSpPr>
        <p:spPr>
          <a:xfrm>
            <a:off x="1735827" y="7075466"/>
            <a:ext cx="2574462" cy="551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42"/>
              </a:lnSpc>
              <a:spcBef>
                <a:spcPct val="0"/>
              </a:spcBef>
            </a:pPr>
            <a:r>
              <a:rPr lang="en-US" sz="3964" b="1" spc="-218">
                <a:solidFill>
                  <a:srgbClr val="FAB106"/>
                </a:solidFill>
                <a:latin typeface="Cerebri Heavy"/>
                <a:ea typeface="Cerebri Heavy"/>
                <a:cs typeface="Cerebri Heavy"/>
                <a:sym typeface="Cerebri Heavy"/>
              </a:rPr>
              <a:t>РОВЕСНИК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25879" y="807010"/>
            <a:ext cx="9396052" cy="940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76"/>
              </a:lnSpc>
              <a:spcBef>
                <a:spcPct val="0"/>
              </a:spcBef>
            </a:pPr>
            <a:r>
              <a:rPr lang="en-US" sz="6800" b="1" spc="-374">
                <a:solidFill>
                  <a:srgbClr val="FFB706"/>
                </a:solidFill>
                <a:latin typeface="Cerebri Heavy"/>
                <a:ea typeface="Cerebri Heavy"/>
                <a:cs typeface="Cerebri Heavy"/>
                <a:sym typeface="Cerebri Heavy"/>
              </a:rPr>
              <a:t>ЯК</a:t>
            </a:r>
            <a:r>
              <a:rPr lang="en-US" sz="6800" b="1" u="none" strike="noStrike" spc="-374">
                <a:solidFill>
                  <a:srgbClr val="FFB706"/>
                </a:solidFill>
                <a:latin typeface="Cerebri Heavy"/>
                <a:ea typeface="Cerebri Heavy"/>
                <a:cs typeface="Cerebri Heavy"/>
                <a:sym typeface="Cerebri Heavy"/>
              </a:rPr>
              <a:t> ДІЮТЬ ГРУМЕРИ?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77904" y="7786036"/>
            <a:ext cx="3832276" cy="666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5"/>
              </a:lnSpc>
            </a:pPr>
            <a:r>
              <a:rPr lang="en-US" sz="1849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Використовують фальшиві фото </a:t>
            </a:r>
          </a:p>
          <a:p>
            <a:pPr algn="l">
              <a:lnSpc>
                <a:spcPts val="2515"/>
              </a:lnSpc>
            </a:pPr>
            <a:r>
              <a:rPr lang="en-US" sz="1849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та спільні інтереси (ігри, хобі).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22645" y="7075466"/>
            <a:ext cx="1739172" cy="551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42"/>
              </a:lnSpc>
              <a:spcBef>
                <a:spcPct val="0"/>
              </a:spcBef>
            </a:pPr>
            <a:r>
              <a:rPr lang="en-US" sz="3964" b="1" u="none" strike="noStrike" spc="-218">
                <a:solidFill>
                  <a:srgbClr val="FAB106"/>
                </a:solidFill>
                <a:latin typeface="Cerebri Heavy"/>
                <a:ea typeface="Cerebri Heavy"/>
                <a:cs typeface="Cerebri Heavy"/>
                <a:sym typeface="Cerebri Heavy"/>
              </a:rPr>
              <a:t>КУМИР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65930" y="7786036"/>
            <a:ext cx="3756140" cy="666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5"/>
              </a:lnSpc>
            </a:pPr>
            <a:r>
              <a:rPr lang="en-US" sz="1849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Вдають із себе скаутів моделей, </a:t>
            </a:r>
          </a:p>
          <a:p>
            <a:pPr algn="l">
              <a:lnSpc>
                <a:spcPts val="2515"/>
              </a:lnSpc>
            </a:pPr>
            <a:r>
              <a:rPr lang="en-US" sz="1849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блогерів або тренерів.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343232" y="7063253"/>
            <a:ext cx="2884157" cy="551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42"/>
              </a:lnSpc>
              <a:spcBef>
                <a:spcPct val="0"/>
              </a:spcBef>
            </a:pPr>
            <a:r>
              <a:rPr lang="en-US" sz="3964" b="1" spc="-218">
                <a:solidFill>
                  <a:srgbClr val="FAB106"/>
                </a:solidFill>
                <a:latin typeface="Cerebri Heavy"/>
                <a:ea typeface="Cerebri Heavy"/>
                <a:cs typeface="Cerebri Heavy"/>
                <a:sym typeface="Cerebri Heavy"/>
              </a:rPr>
              <a:t>НАСТА</a:t>
            </a:r>
            <a:r>
              <a:rPr lang="en-US" sz="3964" b="1" u="none" strike="noStrike" spc="-218">
                <a:solidFill>
                  <a:srgbClr val="FAB106"/>
                </a:solidFill>
                <a:latin typeface="Cerebri Heavy"/>
                <a:ea typeface="Cerebri Heavy"/>
                <a:cs typeface="Cerebri Heavy"/>
                <a:sym typeface="Cerebri Heavy"/>
              </a:rPr>
              <a:t>ВНИК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130167" y="7786036"/>
            <a:ext cx="4129133" cy="666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5"/>
              </a:lnSpc>
            </a:pPr>
            <a:r>
              <a:rPr lang="en-US" sz="1849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Використовують вік для створення </a:t>
            </a:r>
          </a:p>
          <a:p>
            <a:pPr algn="l">
              <a:lnSpc>
                <a:spcPts val="2515"/>
              </a:lnSpc>
            </a:pPr>
            <a:r>
              <a:rPr lang="en-US" sz="1849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стосунків "вчитель-учень".</a:t>
            </a:r>
          </a:p>
        </p:txBody>
      </p:sp>
      <p:sp>
        <p:nvSpPr>
          <p:cNvPr id="17" name="Freeform 17"/>
          <p:cNvSpPr/>
          <p:nvPr/>
        </p:nvSpPr>
        <p:spPr>
          <a:xfrm>
            <a:off x="1157859" y="7090235"/>
            <a:ext cx="440089" cy="449644"/>
          </a:xfrm>
          <a:custGeom>
            <a:avLst/>
            <a:gdLst/>
            <a:ahLst/>
            <a:cxnLst/>
            <a:rect l="l" t="t" r="r" b="b"/>
            <a:pathLst>
              <a:path w="440089" h="449644">
                <a:moveTo>
                  <a:pt x="0" y="0"/>
                </a:moveTo>
                <a:lnTo>
                  <a:pt x="440089" y="0"/>
                </a:lnTo>
                <a:lnTo>
                  <a:pt x="440089" y="449644"/>
                </a:lnTo>
                <a:lnTo>
                  <a:pt x="0" y="4496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8" name="Freeform 18"/>
          <p:cNvSpPr/>
          <p:nvPr/>
        </p:nvSpPr>
        <p:spPr>
          <a:xfrm>
            <a:off x="7045885" y="7102448"/>
            <a:ext cx="440089" cy="449644"/>
          </a:xfrm>
          <a:custGeom>
            <a:avLst/>
            <a:gdLst/>
            <a:ahLst/>
            <a:cxnLst/>
            <a:rect l="l" t="t" r="r" b="b"/>
            <a:pathLst>
              <a:path w="440089" h="449644">
                <a:moveTo>
                  <a:pt x="0" y="0"/>
                </a:moveTo>
                <a:lnTo>
                  <a:pt x="440090" y="0"/>
                </a:lnTo>
                <a:lnTo>
                  <a:pt x="440090" y="449645"/>
                </a:lnTo>
                <a:lnTo>
                  <a:pt x="0" y="4496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9" name="Freeform 19"/>
          <p:cNvSpPr/>
          <p:nvPr/>
        </p:nvSpPr>
        <p:spPr>
          <a:xfrm>
            <a:off x="12690078" y="7102448"/>
            <a:ext cx="440089" cy="449644"/>
          </a:xfrm>
          <a:custGeom>
            <a:avLst/>
            <a:gdLst/>
            <a:ahLst/>
            <a:cxnLst/>
            <a:rect l="l" t="t" r="r" b="b"/>
            <a:pathLst>
              <a:path w="440089" h="449644">
                <a:moveTo>
                  <a:pt x="0" y="0"/>
                </a:moveTo>
                <a:lnTo>
                  <a:pt x="440089" y="0"/>
                </a:lnTo>
                <a:lnTo>
                  <a:pt x="440089" y="449645"/>
                </a:lnTo>
                <a:lnTo>
                  <a:pt x="0" y="4496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14947323" y="192932"/>
            <a:ext cx="2878714" cy="1409763"/>
          </a:xfrm>
          <a:custGeom>
            <a:avLst/>
            <a:gdLst/>
            <a:ahLst/>
            <a:cxnLst/>
            <a:rect l="l" t="t" r="r" b="b"/>
            <a:pathLst>
              <a:path w="2878714" h="1409763">
                <a:moveTo>
                  <a:pt x="0" y="0"/>
                </a:moveTo>
                <a:lnTo>
                  <a:pt x="2878714" y="0"/>
                </a:lnTo>
                <a:lnTo>
                  <a:pt x="2878714" y="1409763"/>
                </a:lnTo>
                <a:lnTo>
                  <a:pt x="0" y="14097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" name="Freeform 4"/>
          <p:cNvSpPr/>
          <p:nvPr/>
        </p:nvSpPr>
        <p:spPr>
          <a:xfrm>
            <a:off x="2324896" y="6199101"/>
            <a:ext cx="1267305" cy="1294819"/>
          </a:xfrm>
          <a:custGeom>
            <a:avLst/>
            <a:gdLst/>
            <a:ahLst/>
            <a:cxnLst/>
            <a:rect l="l" t="t" r="r" b="b"/>
            <a:pathLst>
              <a:path w="1267305" h="1294819">
                <a:moveTo>
                  <a:pt x="0" y="0"/>
                </a:moveTo>
                <a:lnTo>
                  <a:pt x="1267305" y="0"/>
                </a:lnTo>
                <a:lnTo>
                  <a:pt x="1267305" y="1294819"/>
                </a:lnTo>
                <a:lnTo>
                  <a:pt x="0" y="12948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5" name="Freeform 5"/>
          <p:cNvSpPr/>
          <p:nvPr/>
        </p:nvSpPr>
        <p:spPr>
          <a:xfrm>
            <a:off x="6511919" y="7263779"/>
            <a:ext cx="1267305" cy="1294819"/>
          </a:xfrm>
          <a:custGeom>
            <a:avLst/>
            <a:gdLst/>
            <a:ahLst/>
            <a:cxnLst/>
            <a:rect l="l" t="t" r="r" b="b"/>
            <a:pathLst>
              <a:path w="1267305" h="1294819">
                <a:moveTo>
                  <a:pt x="0" y="0"/>
                </a:moveTo>
                <a:lnTo>
                  <a:pt x="1267305" y="0"/>
                </a:lnTo>
                <a:lnTo>
                  <a:pt x="1267305" y="1294819"/>
                </a:lnTo>
                <a:lnTo>
                  <a:pt x="0" y="12948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6" name="Freeform 6"/>
          <p:cNvSpPr/>
          <p:nvPr/>
        </p:nvSpPr>
        <p:spPr>
          <a:xfrm>
            <a:off x="11663236" y="2085077"/>
            <a:ext cx="1267305" cy="1294819"/>
          </a:xfrm>
          <a:custGeom>
            <a:avLst/>
            <a:gdLst/>
            <a:ahLst/>
            <a:cxnLst/>
            <a:rect l="l" t="t" r="r" b="b"/>
            <a:pathLst>
              <a:path w="1267305" h="1294819">
                <a:moveTo>
                  <a:pt x="0" y="0"/>
                </a:moveTo>
                <a:lnTo>
                  <a:pt x="1267304" y="0"/>
                </a:lnTo>
                <a:lnTo>
                  <a:pt x="1267304" y="1294819"/>
                </a:lnTo>
                <a:lnTo>
                  <a:pt x="0" y="12948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7" name="Freeform 7"/>
          <p:cNvSpPr/>
          <p:nvPr/>
        </p:nvSpPr>
        <p:spPr>
          <a:xfrm>
            <a:off x="16172098" y="5551691"/>
            <a:ext cx="1267305" cy="1294819"/>
          </a:xfrm>
          <a:custGeom>
            <a:avLst/>
            <a:gdLst/>
            <a:ahLst/>
            <a:cxnLst/>
            <a:rect l="l" t="t" r="r" b="b"/>
            <a:pathLst>
              <a:path w="1267305" h="1294819">
                <a:moveTo>
                  <a:pt x="0" y="0"/>
                </a:moveTo>
                <a:lnTo>
                  <a:pt x="1267305" y="0"/>
                </a:lnTo>
                <a:lnTo>
                  <a:pt x="1267305" y="1294820"/>
                </a:lnTo>
                <a:lnTo>
                  <a:pt x="0" y="12948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8" name="TextBox 8"/>
          <p:cNvSpPr txBox="1"/>
          <p:nvPr/>
        </p:nvSpPr>
        <p:spPr>
          <a:xfrm>
            <a:off x="264913" y="1976740"/>
            <a:ext cx="10246591" cy="2042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934"/>
              </a:lnSpc>
              <a:spcBef>
                <a:spcPct val="0"/>
              </a:spcBef>
            </a:pPr>
            <a:r>
              <a:rPr lang="en-US" sz="7415" b="1" spc="-407">
                <a:solidFill>
                  <a:srgbClr val="FFB706"/>
                </a:solidFill>
                <a:latin typeface="Cerebri Heavy"/>
                <a:ea typeface="Cerebri Heavy"/>
                <a:cs typeface="Cerebri Heavy"/>
                <a:sym typeface="Cerebri Heavy"/>
              </a:rPr>
              <a:t>ЕТАПИ МАНІПУЛЯЦІЇ</a:t>
            </a:r>
            <a:r>
              <a:rPr lang="en-US" sz="7415" b="1" u="none" strike="noStrike" spc="-407">
                <a:solidFill>
                  <a:srgbClr val="FFB706"/>
                </a:solidFill>
                <a:latin typeface="Cerebri Heavy"/>
                <a:ea typeface="Cerebri Heavy"/>
                <a:cs typeface="Cerebri Heavy"/>
                <a:sym typeface="Cerebri Heavy"/>
              </a:rPr>
              <a:t> (ПЛАН ГРУМЕРА)</a:t>
            </a:r>
          </a:p>
        </p:txBody>
      </p:sp>
      <p:sp>
        <p:nvSpPr>
          <p:cNvPr id="9" name="Freeform 9"/>
          <p:cNvSpPr/>
          <p:nvPr/>
        </p:nvSpPr>
        <p:spPr>
          <a:xfrm>
            <a:off x="0" y="5143500"/>
            <a:ext cx="2324896" cy="1703011"/>
          </a:xfrm>
          <a:custGeom>
            <a:avLst/>
            <a:gdLst/>
            <a:ahLst/>
            <a:cxnLst/>
            <a:rect l="l" t="t" r="r" b="b"/>
            <a:pathLst>
              <a:path w="2324896" h="1703011">
                <a:moveTo>
                  <a:pt x="0" y="0"/>
                </a:moveTo>
                <a:lnTo>
                  <a:pt x="0" y="170597"/>
                </a:lnTo>
                <a:cubicBezTo>
                  <a:pt x="0" y="264815"/>
                  <a:pt x="76379" y="341194"/>
                  <a:pt x="170597" y="341194"/>
                </a:cubicBezTo>
                <a:lnTo>
                  <a:pt x="754721" y="341194"/>
                </a:lnTo>
                <a:cubicBezTo>
                  <a:pt x="880973" y="341194"/>
                  <a:pt x="983321" y="443542"/>
                  <a:pt x="983321" y="569794"/>
                </a:cubicBezTo>
                <a:lnTo>
                  <a:pt x="983321" y="1474411"/>
                </a:lnTo>
                <a:cubicBezTo>
                  <a:pt x="983321" y="1600663"/>
                  <a:pt x="1085669" y="1703011"/>
                  <a:pt x="1211921" y="1703011"/>
                </a:cubicBezTo>
                <a:lnTo>
                  <a:pt x="2324896" y="1703011"/>
                </a:lnTo>
              </a:path>
            </a:pathLst>
          </a:custGeom>
          <a:ln w="38100" cap="rnd">
            <a:solidFill>
              <a:srgbClr val="FFFFFF"/>
            </a:solidFill>
            <a:prstDash val="sysDot"/>
            <a:headEnd type="none" w="sm" len="sm"/>
            <a:tailEnd type="triangle" w="lg" len="med"/>
          </a:ln>
        </p:spPr>
        <p:txBody>
          <a:bodyPr/>
          <a:lstStyle/>
          <a:p>
            <a:endParaRPr lang="uk-UA"/>
          </a:p>
        </p:txBody>
      </p:sp>
      <p:sp>
        <p:nvSpPr>
          <p:cNvPr id="10" name="Freeform 10"/>
          <p:cNvSpPr/>
          <p:nvPr/>
        </p:nvSpPr>
        <p:spPr>
          <a:xfrm>
            <a:off x="3592201" y="6846511"/>
            <a:ext cx="2919719" cy="1064678"/>
          </a:xfrm>
          <a:custGeom>
            <a:avLst/>
            <a:gdLst/>
            <a:ahLst/>
            <a:cxnLst/>
            <a:rect l="l" t="t" r="r" b="b"/>
            <a:pathLst>
              <a:path w="2919719" h="1064678">
                <a:moveTo>
                  <a:pt x="0" y="0"/>
                </a:moveTo>
                <a:lnTo>
                  <a:pt x="1562786" y="0"/>
                </a:lnTo>
                <a:cubicBezTo>
                  <a:pt x="1689038" y="0"/>
                  <a:pt x="1791386" y="102348"/>
                  <a:pt x="1791386" y="228600"/>
                </a:cubicBezTo>
                <a:lnTo>
                  <a:pt x="1791386" y="836077"/>
                </a:lnTo>
                <a:cubicBezTo>
                  <a:pt x="1791386" y="896706"/>
                  <a:pt x="1815470" y="954852"/>
                  <a:pt x="1858341" y="997722"/>
                </a:cubicBezTo>
                <a:cubicBezTo>
                  <a:pt x="1901212" y="1040593"/>
                  <a:pt x="1959357" y="1064677"/>
                  <a:pt x="2019986" y="1064677"/>
                </a:cubicBezTo>
                <a:lnTo>
                  <a:pt x="2919719" y="1064677"/>
                </a:lnTo>
              </a:path>
            </a:pathLst>
          </a:custGeom>
          <a:ln w="38100" cap="rnd">
            <a:solidFill>
              <a:srgbClr val="FFFFFF"/>
            </a:solidFill>
            <a:prstDash val="sysDot"/>
            <a:headEnd type="none" w="sm" len="sm"/>
            <a:tailEnd type="triangle" w="lg" len="med"/>
          </a:ln>
        </p:spPr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>
          <a:xfrm>
            <a:off x="7779224" y="2732487"/>
            <a:ext cx="3884013" cy="5178702"/>
          </a:xfrm>
          <a:custGeom>
            <a:avLst/>
            <a:gdLst/>
            <a:ahLst/>
            <a:cxnLst/>
            <a:rect l="l" t="t" r="r" b="b"/>
            <a:pathLst>
              <a:path w="3884013" h="5178702">
                <a:moveTo>
                  <a:pt x="0" y="5178701"/>
                </a:moveTo>
                <a:lnTo>
                  <a:pt x="1211239" y="5178701"/>
                </a:lnTo>
                <a:cubicBezTo>
                  <a:pt x="1271868" y="5178701"/>
                  <a:pt x="1330013" y="5154617"/>
                  <a:pt x="1372883" y="5111746"/>
                </a:cubicBezTo>
                <a:cubicBezTo>
                  <a:pt x="1415754" y="5068876"/>
                  <a:pt x="1439839" y="5010730"/>
                  <a:pt x="1439839" y="4950101"/>
                </a:cubicBezTo>
                <a:lnTo>
                  <a:pt x="1439839" y="3581913"/>
                </a:lnTo>
                <a:cubicBezTo>
                  <a:pt x="1439839" y="3521285"/>
                  <a:pt x="1463923" y="3463139"/>
                  <a:pt x="1506794" y="3420268"/>
                </a:cubicBezTo>
                <a:cubicBezTo>
                  <a:pt x="1549665" y="3377398"/>
                  <a:pt x="1607810" y="3353313"/>
                  <a:pt x="1668439" y="3353313"/>
                </a:cubicBezTo>
                <a:lnTo>
                  <a:pt x="2352599" y="3353313"/>
                </a:lnTo>
                <a:cubicBezTo>
                  <a:pt x="2413228" y="3353313"/>
                  <a:pt x="2471373" y="3329229"/>
                  <a:pt x="2514243" y="3286358"/>
                </a:cubicBezTo>
                <a:cubicBezTo>
                  <a:pt x="2557114" y="3243487"/>
                  <a:pt x="2581199" y="3185342"/>
                  <a:pt x="2581199" y="3124713"/>
                </a:cubicBezTo>
                <a:lnTo>
                  <a:pt x="2581199" y="228600"/>
                </a:lnTo>
                <a:cubicBezTo>
                  <a:pt x="2581199" y="167971"/>
                  <a:pt x="2605283" y="109826"/>
                  <a:pt x="2648154" y="66955"/>
                </a:cubicBezTo>
                <a:cubicBezTo>
                  <a:pt x="2691025" y="24084"/>
                  <a:pt x="2749170" y="0"/>
                  <a:pt x="2809799" y="0"/>
                </a:cubicBezTo>
                <a:lnTo>
                  <a:pt x="3884012" y="0"/>
                </a:lnTo>
              </a:path>
            </a:pathLst>
          </a:custGeom>
          <a:ln w="38100" cap="rnd">
            <a:solidFill>
              <a:srgbClr val="FFFFFF"/>
            </a:solidFill>
            <a:prstDash val="sysDot"/>
            <a:headEnd type="none" w="sm" len="sm"/>
            <a:tailEnd type="triangle" w="lg" len="med"/>
          </a:ln>
        </p:spPr>
        <p:txBody>
          <a:bodyPr/>
          <a:lstStyle/>
          <a:p>
            <a:endParaRPr lang="uk-UA"/>
          </a:p>
        </p:txBody>
      </p:sp>
      <p:sp>
        <p:nvSpPr>
          <p:cNvPr id="12" name="Freeform 12"/>
          <p:cNvSpPr/>
          <p:nvPr/>
        </p:nvSpPr>
        <p:spPr>
          <a:xfrm>
            <a:off x="12930540" y="2732487"/>
            <a:ext cx="3241558" cy="3466614"/>
          </a:xfrm>
          <a:custGeom>
            <a:avLst/>
            <a:gdLst/>
            <a:ahLst/>
            <a:cxnLst/>
            <a:rect l="l" t="t" r="r" b="b"/>
            <a:pathLst>
              <a:path w="3241558" h="3466614">
                <a:moveTo>
                  <a:pt x="0" y="0"/>
                </a:moveTo>
                <a:lnTo>
                  <a:pt x="0" y="1504707"/>
                </a:lnTo>
                <a:cubicBezTo>
                  <a:pt x="0" y="1630959"/>
                  <a:pt x="102348" y="1733307"/>
                  <a:pt x="228601" y="1733307"/>
                </a:cubicBezTo>
                <a:lnTo>
                  <a:pt x="3012958" y="1733307"/>
                </a:lnTo>
                <a:cubicBezTo>
                  <a:pt x="3139211" y="1733307"/>
                  <a:pt x="3241558" y="1835654"/>
                  <a:pt x="3241558" y="1961907"/>
                </a:cubicBezTo>
                <a:lnTo>
                  <a:pt x="3241558" y="3466614"/>
                </a:lnTo>
              </a:path>
            </a:pathLst>
          </a:custGeom>
          <a:ln w="38100" cap="rnd">
            <a:solidFill>
              <a:srgbClr val="FFFFFF"/>
            </a:solidFill>
            <a:prstDash val="sysDot"/>
            <a:headEnd type="none" w="sm" len="sm"/>
            <a:tailEnd type="triangle" w="lg" len="med"/>
          </a:ln>
        </p:spPr>
        <p:txBody>
          <a:bodyPr/>
          <a:lstStyle/>
          <a:p>
            <a:endParaRPr lang="uk-UA"/>
          </a:p>
        </p:txBody>
      </p:sp>
      <p:sp>
        <p:nvSpPr>
          <p:cNvPr id="13" name="Freeform 13"/>
          <p:cNvSpPr/>
          <p:nvPr/>
        </p:nvSpPr>
        <p:spPr>
          <a:xfrm>
            <a:off x="11291769" y="2477632"/>
            <a:ext cx="498878" cy="509710"/>
          </a:xfrm>
          <a:custGeom>
            <a:avLst/>
            <a:gdLst/>
            <a:ahLst/>
            <a:cxnLst/>
            <a:rect l="l" t="t" r="r" b="b"/>
            <a:pathLst>
              <a:path w="498878" h="509710">
                <a:moveTo>
                  <a:pt x="0" y="0"/>
                </a:moveTo>
                <a:lnTo>
                  <a:pt x="498878" y="0"/>
                </a:lnTo>
                <a:lnTo>
                  <a:pt x="498878" y="509709"/>
                </a:lnTo>
                <a:lnTo>
                  <a:pt x="0" y="5097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4" name="Freeform 14"/>
          <p:cNvSpPr/>
          <p:nvPr/>
        </p:nvSpPr>
        <p:spPr>
          <a:xfrm>
            <a:off x="6262480" y="7656333"/>
            <a:ext cx="498878" cy="509710"/>
          </a:xfrm>
          <a:custGeom>
            <a:avLst/>
            <a:gdLst/>
            <a:ahLst/>
            <a:cxnLst/>
            <a:rect l="l" t="t" r="r" b="b"/>
            <a:pathLst>
              <a:path w="498878" h="509710">
                <a:moveTo>
                  <a:pt x="0" y="0"/>
                </a:moveTo>
                <a:lnTo>
                  <a:pt x="498878" y="0"/>
                </a:lnTo>
                <a:lnTo>
                  <a:pt x="498878" y="509710"/>
                </a:lnTo>
                <a:lnTo>
                  <a:pt x="0" y="5097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5" name="Freeform 15"/>
          <p:cNvSpPr/>
          <p:nvPr/>
        </p:nvSpPr>
        <p:spPr>
          <a:xfrm>
            <a:off x="15887802" y="5944246"/>
            <a:ext cx="498878" cy="509710"/>
          </a:xfrm>
          <a:custGeom>
            <a:avLst/>
            <a:gdLst/>
            <a:ahLst/>
            <a:cxnLst/>
            <a:rect l="l" t="t" r="r" b="b"/>
            <a:pathLst>
              <a:path w="498878" h="509710">
                <a:moveTo>
                  <a:pt x="0" y="0"/>
                </a:moveTo>
                <a:lnTo>
                  <a:pt x="498878" y="0"/>
                </a:lnTo>
                <a:lnTo>
                  <a:pt x="498878" y="509710"/>
                </a:lnTo>
                <a:lnTo>
                  <a:pt x="0" y="5097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6" name="Freeform 16"/>
          <p:cNvSpPr/>
          <p:nvPr/>
        </p:nvSpPr>
        <p:spPr>
          <a:xfrm>
            <a:off x="2025015" y="6591656"/>
            <a:ext cx="549321" cy="561247"/>
          </a:xfrm>
          <a:custGeom>
            <a:avLst/>
            <a:gdLst/>
            <a:ahLst/>
            <a:cxnLst/>
            <a:rect l="l" t="t" r="r" b="b"/>
            <a:pathLst>
              <a:path w="549321" h="561247">
                <a:moveTo>
                  <a:pt x="0" y="0"/>
                </a:moveTo>
                <a:lnTo>
                  <a:pt x="549320" y="0"/>
                </a:lnTo>
                <a:lnTo>
                  <a:pt x="549320" y="561247"/>
                </a:lnTo>
                <a:lnTo>
                  <a:pt x="0" y="561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17" name="Group 17"/>
          <p:cNvGrpSpPr/>
          <p:nvPr/>
        </p:nvGrpSpPr>
        <p:grpSpPr>
          <a:xfrm>
            <a:off x="1590579" y="7874139"/>
            <a:ext cx="2751453" cy="507022"/>
            <a:chOff x="0" y="0"/>
            <a:chExt cx="1657993" cy="30552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657993" cy="305526"/>
            </a:xfrm>
            <a:custGeom>
              <a:avLst/>
              <a:gdLst/>
              <a:ahLst/>
              <a:cxnLst/>
              <a:rect l="l" t="t" r="r" b="b"/>
              <a:pathLst>
                <a:path w="1657993" h="305526">
                  <a:moveTo>
                    <a:pt x="1454793" y="0"/>
                  </a:moveTo>
                  <a:cubicBezTo>
                    <a:pt x="1567017" y="0"/>
                    <a:pt x="1657993" y="68394"/>
                    <a:pt x="1657993" y="152763"/>
                  </a:cubicBezTo>
                  <a:cubicBezTo>
                    <a:pt x="1657993" y="237131"/>
                    <a:pt x="1567017" y="305526"/>
                    <a:pt x="1454793" y="305526"/>
                  </a:cubicBezTo>
                  <a:lnTo>
                    <a:pt x="203200" y="305526"/>
                  </a:lnTo>
                  <a:cubicBezTo>
                    <a:pt x="90976" y="305526"/>
                    <a:pt x="0" y="237131"/>
                    <a:pt x="0" y="152763"/>
                  </a:cubicBezTo>
                  <a:cubicBezTo>
                    <a:pt x="0" y="68394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B706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1657993" cy="3341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2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950087" y="6365257"/>
            <a:ext cx="2751453" cy="507022"/>
            <a:chOff x="0" y="0"/>
            <a:chExt cx="1657993" cy="30552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657993" cy="305526"/>
            </a:xfrm>
            <a:custGeom>
              <a:avLst/>
              <a:gdLst/>
              <a:ahLst/>
              <a:cxnLst/>
              <a:rect l="l" t="t" r="r" b="b"/>
              <a:pathLst>
                <a:path w="1657993" h="305526">
                  <a:moveTo>
                    <a:pt x="1454793" y="0"/>
                  </a:moveTo>
                  <a:cubicBezTo>
                    <a:pt x="1567017" y="0"/>
                    <a:pt x="1657993" y="68394"/>
                    <a:pt x="1657993" y="152763"/>
                  </a:cubicBezTo>
                  <a:cubicBezTo>
                    <a:pt x="1657993" y="237131"/>
                    <a:pt x="1567017" y="305526"/>
                    <a:pt x="1454793" y="305526"/>
                  </a:cubicBezTo>
                  <a:lnTo>
                    <a:pt x="203200" y="305526"/>
                  </a:lnTo>
                  <a:cubicBezTo>
                    <a:pt x="90976" y="305526"/>
                    <a:pt x="0" y="237131"/>
                    <a:pt x="0" y="152763"/>
                  </a:cubicBezTo>
                  <a:cubicBezTo>
                    <a:pt x="0" y="68394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B706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28575"/>
              <a:ext cx="1657993" cy="3341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2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1012311" y="3584069"/>
            <a:ext cx="2751453" cy="507022"/>
            <a:chOff x="0" y="0"/>
            <a:chExt cx="1657993" cy="30552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657993" cy="305526"/>
            </a:xfrm>
            <a:custGeom>
              <a:avLst/>
              <a:gdLst/>
              <a:ahLst/>
              <a:cxnLst/>
              <a:rect l="l" t="t" r="r" b="b"/>
              <a:pathLst>
                <a:path w="1657993" h="305526">
                  <a:moveTo>
                    <a:pt x="1454793" y="0"/>
                  </a:moveTo>
                  <a:cubicBezTo>
                    <a:pt x="1567017" y="0"/>
                    <a:pt x="1657993" y="68394"/>
                    <a:pt x="1657993" y="152763"/>
                  </a:cubicBezTo>
                  <a:cubicBezTo>
                    <a:pt x="1657993" y="237131"/>
                    <a:pt x="1567017" y="305526"/>
                    <a:pt x="1454793" y="305526"/>
                  </a:cubicBezTo>
                  <a:lnTo>
                    <a:pt x="203200" y="305526"/>
                  </a:lnTo>
                  <a:cubicBezTo>
                    <a:pt x="90976" y="305526"/>
                    <a:pt x="0" y="237131"/>
                    <a:pt x="0" y="152763"/>
                  </a:cubicBezTo>
                  <a:cubicBezTo>
                    <a:pt x="0" y="68394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B706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28575"/>
              <a:ext cx="1657993" cy="3341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2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796372" y="7236673"/>
            <a:ext cx="2751453" cy="507022"/>
            <a:chOff x="0" y="0"/>
            <a:chExt cx="1657993" cy="30552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657993" cy="305526"/>
            </a:xfrm>
            <a:custGeom>
              <a:avLst/>
              <a:gdLst/>
              <a:ahLst/>
              <a:cxnLst/>
              <a:rect l="l" t="t" r="r" b="b"/>
              <a:pathLst>
                <a:path w="1657993" h="305526">
                  <a:moveTo>
                    <a:pt x="1454793" y="0"/>
                  </a:moveTo>
                  <a:cubicBezTo>
                    <a:pt x="1567017" y="0"/>
                    <a:pt x="1657993" y="68394"/>
                    <a:pt x="1657993" y="152763"/>
                  </a:cubicBezTo>
                  <a:cubicBezTo>
                    <a:pt x="1657993" y="237131"/>
                    <a:pt x="1567017" y="305526"/>
                    <a:pt x="1454793" y="305526"/>
                  </a:cubicBezTo>
                  <a:lnTo>
                    <a:pt x="203200" y="305526"/>
                  </a:lnTo>
                  <a:cubicBezTo>
                    <a:pt x="90976" y="305526"/>
                    <a:pt x="0" y="237131"/>
                    <a:pt x="0" y="152763"/>
                  </a:cubicBezTo>
                  <a:cubicBezTo>
                    <a:pt x="0" y="68394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B706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28575"/>
              <a:ext cx="1657993" cy="3341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2"/>
                </a:lnSpc>
              </a:pPr>
              <a:endParaRPr/>
            </a:p>
          </p:txBody>
        </p:sp>
      </p:grpSp>
      <p:sp>
        <p:nvSpPr>
          <p:cNvPr id="29" name="Freeform 29"/>
          <p:cNvSpPr/>
          <p:nvPr/>
        </p:nvSpPr>
        <p:spPr>
          <a:xfrm>
            <a:off x="2231112" y="5291698"/>
            <a:ext cx="1361089" cy="1073559"/>
          </a:xfrm>
          <a:custGeom>
            <a:avLst/>
            <a:gdLst/>
            <a:ahLst/>
            <a:cxnLst/>
            <a:rect l="l" t="t" r="r" b="b"/>
            <a:pathLst>
              <a:path w="1361089" h="1073559">
                <a:moveTo>
                  <a:pt x="0" y="0"/>
                </a:moveTo>
                <a:lnTo>
                  <a:pt x="1361089" y="0"/>
                </a:lnTo>
                <a:lnTo>
                  <a:pt x="1361089" y="1073559"/>
                </a:lnTo>
                <a:lnTo>
                  <a:pt x="0" y="10735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0" name="Freeform 30"/>
          <p:cNvSpPr/>
          <p:nvPr/>
        </p:nvSpPr>
        <p:spPr>
          <a:xfrm>
            <a:off x="6687684" y="8558598"/>
            <a:ext cx="1091539" cy="2310136"/>
          </a:xfrm>
          <a:custGeom>
            <a:avLst/>
            <a:gdLst/>
            <a:ahLst/>
            <a:cxnLst/>
            <a:rect l="l" t="t" r="r" b="b"/>
            <a:pathLst>
              <a:path w="1091539" h="2310136">
                <a:moveTo>
                  <a:pt x="0" y="0"/>
                </a:moveTo>
                <a:lnTo>
                  <a:pt x="1091540" y="0"/>
                </a:lnTo>
                <a:lnTo>
                  <a:pt x="1091540" y="2310136"/>
                </a:lnTo>
                <a:lnTo>
                  <a:pt x="0" y="23101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1" name="Freeform 31"/>
          <p:cNvSpPr/>
          <p:nvPr/>
        </p:nvSpPr>
        <p:spPr>
          <a:xfrm>
            <a:off x="11476425" y="1228910"/>
            <a:ext cx="1454115" cy="1248721"/>
          </a:xfrm>
          <a:custGeom>
            <a:avLst/>
            <a:gdLst/>
            <a:ahLst/>
            <a:cxnLst/>
            <a:rect l="l" t="t" r="r" b="b"/>
            <a:pathLst>
              <a:path w="1454115" h="1248721">
                <a:moveTo>
                  <a:pt x="0" y="0"/>
                </a:moveTo>
                <a:lnTo>
                  <a:pt x="1454115" y="0"/>
                </a:lnTo>
                <a:lnTo>
                  <a:pt x="1454115" y="1248722"/>
                </a:lnTo>
                <a:lnTo>
                  <a:pt x="0" y="12487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2" name="Freeform 32"/>
          <p:cNvSpPr/>
          <p:nvPr/>
        </p:nvSpPr>
        <p:spPr>
          <a:xfrm>
            <a:off x="15472487" y="7829420"/>
            <a:ext cx="1786813" cy="1639401"/>
          </a:xfrm>
          <a:custGeom>
            <a:avLst/>
            <a:gdLst/>
            <a:ahLst/>
            <a:cxnLst/>
            <a:rect l="l" t="t" r="r" b="b"/>
            <a:pathLst>
              <a:path w="1786813" h="1639401">
                <a:moveTo>
                  <a:pt x="0" y="0"/>
                </a:moveTo>
                <a:lnTo>
                  <a:pt x="1786813" y="0"/>
                </a:lnTo>
                <a:lnTo>
                  <a:pt x="1786813" y="1639401"/>
                </a:lnTo>
                <a:lnTo>
                  <a:pt x="0" y="16394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3" name="TextBox 33"/>
          <p:cNvSpPr txBox="1"/>
          <p:nvPr/>
        </p:nvSpPr>
        <p:spPr>
          <a:xfrm>
            <a:off x="1953429" y="7990369"/>
            <a:ext cx="2010238" cy="341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9"/>
              </a:lnSpc>
            </a:pPr>
            <a:r>
              <a:rPr lang="en-US" sz="2242" b="1" spc="-65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ЗНАЙОМСТВО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28700" y="8476411"/>
            <a:ext cx="3875210" cy="449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65"/>
              </a:lnSpc>
            </a:pPr>
            <a:r>
              <a:rPr lang="en-US" sz="1461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Пошук жертви в іграх чи </a:t>
            </a:r>
          </a:p>
          <a:p>
            <a:pPr algn="ctr">
              <a:lnSpc>
                <a:spcPts val="1665"/>
              </a:lnSpc>
            </a:pPr>
            <a:r>
              <a:rPr lang="en-US" sz="1461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соцмережах,  компліменти та увага.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638624" y="6442751"/>
            <a:ext cx="1374378" cy="341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9"/>
              </a:lnSpc>
            </a:pPr>
            <a:r>
              <a:rPr lang="en-US" sz="2242" b="1" spc="-65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ІЗОЛЯЦІЯ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388208" y="5658796"/>
            <a:ext cx="3875210" cy="658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65"/>
              </a:lnSpc>
            </a:pPr>
            <a:r>
              <a:rPr lang="en-US" sz="1461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Прохання тримати спілкування</a:t>
            </a:r>
          </a:p>
          <a:p>
            <a:pPr algn="ctr">
              <a:lnSpc>
                <a:spcPts val="1665"/>
              </a:lnSpc>
            </a:pPr>
            <a:r>
              <a:rPr lang="en-US" sz="1461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 в таємниці від батьків та друзів.</a:t>
            </a:r>
          </a:p>
          <a:p>
            <a:pPr algn="ctr">
              <a:lnSpc>
                <a:spcPts val="1665"/>
              </a:lnSpc>
            </a:pPr>
            <a:endParaRPr lang="en-US" sz="1461">
              <a:solidFill>
                <a:srgbClr val="FFFFFF"/>
              </a:solidFill>
              <a:latin typeface="Univers"/>
              <a:ea typeface="Univers"/>
              <a:cs typeface="Univers"/>
              <a:sym typeface="Univers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11291769" y="3668660"/>
            <a:ext cx="2192536" cy="341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9"/>
              </a:lnSpc>
            </a:pPr>
            <a:r>
              <a:rPr lang="en-US" sz="2242" b="1" spc="-65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СЕКСУАЛІЗАЦІЯ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0495761" y="4276215"/>
            <a:ext cx="3875210" cy="449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65"/>
              </a:lnSpc>
            </a:pPr>
            <a:r>
              <a:rPr lang="en-US" sz="1461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Прохання надіслати приватні фото </a:t>
            </a:r>
          </a:p>
          <a:p>
            <a:pPr algn="ctr">
              <a:lnSpc>
                <a:spcPts val="1665"/>
              </a:lnSpc>
            </a:pPr>
            <a:r>
              <a:rPr lang="en-US" sz="1461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або зробити щось на камеру.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5531211" y="7314509"/>
            <a:ext cx="1281774" cy="341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9"/>
              </a:lnSpc>
            </a:pPr>
            <a:r>
              <a:rPr lang="en-US" sz="2242" b="1" spc="-65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ШАНТАЖ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4199636" y="6787387"/>
            <a:ext cx="3875210" cy="449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65"/>
              </a:lnSpc>
            </a:pPr>
            <a:r>
              <a:rPr lang="en-US" sz="1461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Пошук жертви в іграх чи </a:t>
            </a:r>
          </a:p>
          <a:p>
            <a:pPr algn="ctr">
              <a:lnSpc>
                <a:spcPts val="1665"/>
              </a:lnSpc>
            </a:pPr>
            <a:r>
              <a:rPr lang="en-US" sz="1461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соцмережах,  компліменти та увага.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 rot="1932075">
            <a:off x="12295122" y="-2679296"/>
            <a:ext cx="8610731" cy="7415992"/>
          </a:xfrm>
          <a:custGeom>
            <a:avLst/>
            <a:gdLst/>
            <a:ahLst/>
            <a:cxnLst/>
            <a:rect l="l" t="t" r="r" b="b"/>
            <a:pathLst>
              <a:path w="8610731" h="7415992">
                <a:moveTo>
                  <a:pt x="0" y="0"/>
                </a:moveTo>
                <a:lnTo>
                  <a:pt x="8610732" y="0"/>
                </a:lnTo>
                <a:lnTo>
                  <a:pt x="8610732" y="7415992"/>
                </a:lnTo>
                <a:lnTo>
                  <a:pt x="0" y="74159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" name="Freeform 4"/>
          <p:cNvSpPr/>
          <p:nvPr/>
        </p:nvSpPr>
        <p:spPr>
          <a:xfrm rot="-5673957" flipV="1">
            <a:off x="-2167033" y="-2584927"/>
            <a:ext cx="8610731" cy="7415992"/>
          </a:xfrm>
          <a:custGeom>
            <a:avLst/>
            <a:gdLst/>
            <a:ahLst/>
            <a:cxnLst/>
            <a:rect l="l" t="t" r="r" b="b"/>
            <a:pathLst>
              <a:path w="8610731" h="7415992">
                <a:moveTo>
                  <a:pt x="0" y="7415992"/>
                </a:moveTo>
                <a:lnTo>
                  <a:pt x="8610731" y="7415992"/>
                </a:lnTo>
                <a:lnTo>
                  <a:pt x="8610731" y="0"/>
                </a:lnTo>
                <a:lnTo>
                  <a:pt x="0" y="0"/>
                </a:lnTo>
                <a:lnTo>
                  <a:pt x="0" y="7415992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5" name="Group 5"/>
          <p:cNvGrpSpPr/>
          <p:nvPr/>
        </p:nvGrpSpPr>
        <p:grpSpPr>
          <a:xfrm>
            <a:off x="918768" y="367001"/>
            <a:ext cx="10520832" cy="1311939"/>
            <a:chOff x="0" y="0"/>
            <a:chExt cx="6339729" cy="79055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39729" cy="790559"/>
            </a:xfrm>
            <a:custGeom>
              <a:avLst/>
              <a:gdLst/>
              <a:ahLst/>
              <a:cxnLst/>
              <a:rect l="l" t="t" r="r" b="b"/>
              <a:pathLst>
                <a:path w="6339729" h="790559">
                  <a:moveTo>
                    <a:pt x="6136529" y="0"/>
                  </a:moveTo>
                  <a:cubicBezTo>
                    <a:pt x="6248753" y="0"/>
                    <a:pt x="6339729" y="176973"/>
                    <a:pt x="6339729" y="395279"/>
                  </a:cubicBezTo>
                  <a:cubicBezTo>
                    <a:pt x="6339729" y="613586"/>
                    <a:pt x="6248753" y="790559"/>
                    <a:pt x="6136529" y="790559"/>
                  </a:cubicBezTo>
                  <a:lnTo>
                    <a:pt x="203200" y="790559"/>
                  </a:lnTo>
                  <a:cubicBezTo>
                    <a:pt x="90976" y="790559"/>
                    <a:pt x="0" y="613586"/>
                    <a:pt x="0" y="395279"/>
                  </a:cubicBezTo>
                  <a:cubicBezTo>
                    <a:pt x="0" y="176973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FFFF">
                <a:alpha val="24706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6339729" cy="8191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2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1599646" flipH="1">
            <a:off x="14092104" y="6672422"/>
            <a:ext cx="5408016" cy="4718494"/>
          </a:xfrm>
          <a:custGeom>
            <a:avLst/>
            <a:gdLst/>
            <a:ahLst/>
            <a:cxnLst/>
            <a:rect l="l" t="t" r="r" b="b"/>
            <a:pathLst>
              <a:path w="5408016" h="4718494">
                <a:moveTo>
                  <a:pt x="5408017" y="0"/>
                </a:moveTo>
                <a:lnTo>
                  <a:pt x="0" y="0"/>
                </a:lnTo>
                <a:lnTo>
                  <a:pt x="0" y="4718494"/>
                </a:lnTo>
                <a:lnTo>
                  <a:pt x="5408017" y="4718494"/>
                </a:lnTo>
                <a:lnTo>
                  <a:pt x="5408017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9" name="Freeform 9"/>
          <p:cNvSpPr/>
          <p:nvPr/>
        </p:nvSpPr>
        <p:spPr>
          <a:xfrm rot="-7053659">
            <a:off x="12848562" y="3362183"/>
            <a:ext cx="5010578" cy="4315361"/>
          </a:xfrm>
          <a:custGeom>
            <a:avLst/>
            <a:gdLst/>
            <a:ahLst/>
            <a:cxnLst/>
            <a:rect l="l" t="t" r="r" b="b"/>
            <a:pathLst>
              <a:path w="5010578" h="4315361">
                <a:moveTo>
                  <a:pt x="0" y="0"/>
                </a:moveTo>
                <a:lnTo>
                  <a:pt x="5010578" y="0"/>
                </a:lnTo>
                <a:lnTo>
                  <a:pt x="5010578" y="4315361"/>
                </a:lnTo>
                <a:lnTo>
                  <a:pt x="0" y="43153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0" name="Freeform 10"/>
          <p:cNvSpPr/>
          <p:nvPr/>
        </p:nvSpPr>
        <p:spPr>
          <a:xfrm flipH="1">
            <a:off x="11117159" y="4229721"/>
            <a:ext cx="7619953" cy="7412136"/>
          </a:xfrm>
          <a:custGeom>
            <a:avLst/>
            <a:gdLst/>
            <a:ahLst/>
            <a:cxnLst/>
            <a:rect l="l" t="t" r="r" b="b"/>
            <a:pathLst>
              <a:path w="7619953" h="7412136">
                <a:moveTo>
                  <a:pt x="7619953" y="0"/>
                </a:moveTo>
                <a:lnTo>
                  <a:pt x="0" y="0"/>
                </a:lnTo>
                <a:lnTo>
                  <a:pt x="0" y="7412136"/>
                </a:lnTo>
                <a:lnTo>
                  <a:pt x="7619953" y="7412136"/>
                </a:lnTo>
                <a:lnTo>
                  <a:pt x="7619953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11" name="Group 11"/>
          <p:cNvGrpSpPr/>
          <p:nvPr/>
        </p:nvGrpSpPr>
        <p:grpSpPr>
          <a:xfrm>
            <a:off x="1216357" y="4336235"/>
            <a:ext cx="9297009" cy="642426"/>
            <a:chOff x="0" y="0"/>
            <a:chExt cx="5881310" cy="4064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881310" cy="406400"/>
            </a:xfrm>
            <a:custGeom>
              <a:avLst/>
              <a:gdLst/>
              <a:ahLst/>
              <a:cxnLst/>
              <a:rect l="l" t="t" r="r" b="b"/>
              <a:pathLst>
                <a:path w="5881310" h="406400">
                  <a:moveTo>
                    <a:pt x="5678110" y="0"/>
                  </a:moveTo>
                  <a:cubicBezTo>
                    <a:pt x="5790334" y="0"/>
                    <a:pt x="5881310" y="90976"/>
                    <a:pt x="5881310" y="203200"/>
                  </a:cubicBezTo>
                  <a:cubicBezTo>
                    <a:pt x="5881310" y="315424"/>
                    <a:pt x="5790334" y="406400"/>
                    <a:pt x="567811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B706">
                <a:alpha val="66667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5881310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2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9734448" y="4403326"/>
            <a:ext cx="508880" cy="508244"/>
          </a:xfrm>
          <a:custGeom>
            <a:avLst/>
            <a:gdLst/>
            <a:ahLst/>
            <a:cxnLst/>
            <a:rect l="l" t="t" r="r" b="b"/>
            <a:pathLst>
              <a:path w="508880" h="508244">
                <a:moveTo>
                  <a:pt x="0" y="0"/>
                </a:moveTo>
                <a:lnTo>
                  <a:pt x="508880" y="0"/>
                </a:lnTo>
                <a:lnTo>
                  <a:pt x="508880" y="508244"/>
                </a:lnTo>
                <a:lnTo>
                  <a:pt x="0" y="5082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5" name="Freeform 15"/>
          <p:cNvSpPr/>
          <p:nvPr/>
        </p:nvSpPr>
        <p:spPr>
          <a:xfrm>
            <a:off x="16539082" y="6093332"/>
            <a:ext cx="514061" cy="525222"/>
          </a:xfrm>
          <a:custGeom>
            <a:avLst/>
            <a:gdLst/>
            <a:ahLst/>
            <a:cxnLst/>
            <a:rect l="l" t="t" r="r" b="b"/>
            <a:pathLst>
              <a:path w="514061" h="525222">
                <a:moveTo>
                  <a:pt x="0" y="0"/>
                </a:moveTo>
                <a:lnTo>
                  <a:pt x="514061" y="0"/>
                </a:lnTo>
                <a:lnTo>
                  <a:pt x="514061" y="525221"/>
                </a:lnTo>
                <a:lnTo>
                  <a:pt x="0" y="5252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6" name="TextBox 16"/>
          <p:cNvSpPr txBox="1"/>
          <p:nvPr/>
        </p:nvSpPr>
        <p:spPr>
          <a:xfrm>
            <a:off x="1351914" y="581669"/>
            <a:ext cx="9940017" cy="940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6"/>
              </a:lnSpc>
            </a:pPr>
            <a:r>
              <a:rPr lang="en-US" sz="6800" b="1" spc="-374">
                <a:solidFill>
                  <a:srgbClr val="FAB106"/>
                </a:solidFill>
                <a:latin typeface="Cerebri Heavy"/>
                <a:ea typeface="Cerebri Heavy"/>
                <a:cs typeface="Cerebri Heavy"/>
                <a:sym typeface="Cerebri Heavy"/>
              </a:rPr>
              <a:t>ТЕСТУВАННЯ КОРДОНІВ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626574" y="4459997"/>
            <a:ext cx="7808417" cy="433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0"/>
              </a:lnSpc>
            </a:pPr>
            <a:r>
              <a:rPr lang="en-US" sz="3149" spc="-91">
                <a:solidFill>
                  <a:srgbClr val="E1E1E1"/>
                </a:solidFill>
                <a:latin typeface="Cerebri"/>
                <a:ea typeface="Cerebri"/>
                <a:cs typeface="Cerebri"/>
                <a:sym typeface="Cerebri"/>
              </a:rPr>
              <a:t>Сексуалізація бесіди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011226" y="5273936"/>
            <a:ext cx="7977661" cy="676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84"/>
              </a:lnSpc>
            </a:pPr>
            <a:r>
              <a:rPr lang="en-US" sz="1782" b="1" spc="-51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Починає жартувати на інтимні теми або питати про твій досвід. </a:t>
            </a:r>
          </a:p>
          <a:p>
            <a:pPr algn="l">
              <a:lnSpc>
                <a:spcPts val="2584"/>
              </a:lnSpc>
            </a:pPr>
            <a:r>
              <a:rPr lang="en-US" sz="1782" b="1" spc="-51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Якщо ти не протестуєш — </a:t>
            </a:r>
            <a:r>
              <a:rPr lang="en-US" sz="1782" b="1" spc="-51">
                <a:solidFill>
                  <a:srgbClr val="FAB106"/>
                </a:solidFill>
                <a:latin typeface="Univers Bold"/>
                <a:ea typeface="Univers Bold"/>
                <a:cs typeface="Univers Bold"/>
                <a:sym typeface="Univers Bold"/>
              </a:rPr>
              <a:t>тисне далі.</a:t>
            </a:r>
          </a:p>
        </p:txBody>
      </p:sp>
      <p:sp>
        <p:nvSpPr>
          <p:cNvPr id="19" name="Freeform 19"/>
          <p:cNvSpPr/>
          <p:nvPr/>
        </p:nvSpPr>
        <p:spPr>
          <a:xfrm rot="-117264">
            <a:off x="12433103" y="2551197"/>
            <a:ext cx="1232125" cy="1355846"/>
          </a:xfrm>
          <a:custGeom>
            <a:avLst/>
            <a:gdLst/>
            <a:ahLst/>
            <a:cxnLst/>
            <a:rect l="l" t="t" r="r" b="b"/>
            <a:pathLst>
              <a:path w="1232125" h="1355846">
                <a:moveTo>
                  <a:pt x="0" y="0"/>
                </a:moveTo>
                <a:lnTo>
                  <a:pt x="1232125" y="0"/>
                </a:lnTo>
                <a:lnTo>
                  <a:pt x="1232125" y="1355845"/>
                </a:lnTo>
                <a:lnTo>
                  <a:pt x="0" y="13558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20" name="Freeform 20"/>
          <p:cNvSpPr/>
          <p:nvPr/>
        </p:nvSpPr>
        <p:spPr>
          <a:xfrm>
            <a:off x="15161131" y="214518"/>
            <a:ext cx="2878714" cy="1409763"/>
          </a:xfrm>
          <a:custGeom>
            <a:avLst/>
            <a:gdLst/>
            <a:ahLst/>
            <a:cxnLst/>
            <a:rect l="l" t="t" r="r" b="b"/>
            <a:pathLst>
              <a:path w="2878714" h="1409763">
                <a:moveTo>
                  <a:pt x="0" y="0"/>
                </a:moveTo>
                <a:lnTo>
                  <a:pt x="2878714" y="0"/>
                </a:lnTo>
                <a:lnTo>
                  <a:pt x="2878714" y="1409763"/>
                </a:lnTo>
                <a:lnTo>
                  <a:pt x="0" y="140976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21" name="Freeform 21"/>
          <p:cNvSpPr/>
          <p:nvPr/>
        </p:nvSpPr>
        <p:spPr>
          <a:xfrm>
            <a:off x="1351914" y="5359661"/>
            <a:ext cx="549321" cy="561247"/>
          </a:xfrm>
          <a:custGeom>
            <a:avLst/>
            <a:gdLst/>
            <a:ahLst/>
            <a:cxnLst/>
            <a:rect l="l" t="t" r="r" b="b"/>
            <a:pathLst>
              <a:path w="549321" h="561247">
                <a:moveTo>
                  <a:pt x="0" y="0"/>
                </a:moveTo>
                <a:lnTo>
                  <a:pt x="549321" y="0"/>
                </a:lnTo>
                <a:lnTo>
                  <a:pt x="549321" y="561247"/>
                </a:lnTo>
                <a:lnTo>
                  <a:pt x="0" y="561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22" name="Group 22"/>
          <p:cNvGrpSpPr/>
          <p:nvPr/>
        </p:nvGrpSpPr>
        <p:grpSpPr>
          <a:xfrm>
            <a:off x="1216357" y="6876993"/>
            <a:ext cx="9297009" cy="642426"/>
            <a:chOff x="0" y="0"/>
            <a:chExt cx="5881310" cy="4064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881310" cy="406400"/>
            </a:xfrm>
            <a:custGeom>
              <a:avLst/>
              <a:gdLst/>
              <a:ahLst/>
              <a:cxnLst/>
              <a:rect l="l" t="t" r="r" b="b"/>
              <a:pathLst>
                <a:path w="5881310" h="406400">
                  <a:moveTo>
                    <a:pt x="5678110" y="0"/>
                  </a:moveTo>
                  <a:cubicBezTo>
                    <a:pt x="5790334" y="0"/>
                    <a:pt x="5881310" y="90976"/>
                    <a:pt x="5881310" y="203200"/>
                  </a:cubicBezTo>
                  <a:cubicBezTo>
                    <a:pt x="5881310" y="315424"/>
                    <a:pt x="5790334" y="406400"/>
                    <a:pt x="567811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B706">
                <a:alpha val="66667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28575"/>
              <a:ext cx="5881310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2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9734448" y="6944084"/>
            <a:ext cx="508880" cy="508244"/>
          </a:xfrm>
          <a:custGeom>
            <a:avLst/>
            <a:gdLst/>
            <a:ahLst/>
            <a:cxnLst/>
            <a:rect l="l" t="t" r="r" b="b"/>
            <a:pathLst>
              <a:path w="508880" h="508244">
                <a:moveTo>
                  <a:pt x="0" y="0"/>
                </a:moveTo>
                <a:lnTo>
                  <a:pt x="508880" y="0"/>
                </a:lnTo>
                <a:lnTo>
                  <a:pt x="508880" y="508244"/>
                </a:lnTo>
                <a:lnTo>
                  <a:pt x="0" y="5082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26" name="TextBox 26"/>
          <p:cNvSpPr txBox="1"/>
          <p:nvPr/>
        </p:nvSpPr>
        <p:spPr>
          <a:xfrm>
            <a:off x="1626574" y="7000755"/>
            <a:ext cx="7808417" cy="433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0"/>
              </a:lnSpc>
            </a:pPr>
            <a:r>
              <a:rPr lang="en-US" sz="3149" spc="-91">
                <a:solidFill>
                  <a:srgbClr val="E1E1E1"/>
                </a:solidFill>
                <a:latin typeface="Cerebri"/>
                <a:ea typeface="Cerebri"/>
                <a:cs typeface="Cerebri"/>
                <a:sym typeface="Cerebri"/>
              </a:rPr>
              <a:t>Прохання про «селфі»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011226" y="7814694"/>
            <a:ext cx="7568229" cy="676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84"/>
              </a:lnSpc>
            </a:pPr>
            <a:r>
              <a:rPr lang="en-US" sz="1782" b="1" spc="-51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Спершу просить звичайне фото, потім — «у піжамі»,</a:t>
            </a:r>
          </a:p>
          <a:p>
            <a:pPr algn="l">
              <a:lnSpc>
                <a:spcPts val="2584"/>
              </a:lnSpc>
            </a:pPr>
            <a:r>
              <a:rPr lang="en-US" sz="1782" b="1" spc="-51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потім — без одягу. Це шлях до шантажу</a:t>
            </a:r>
            <a:r>
              <a:rPr lang="en-US" sz="1782" b="1" spc="-51">
                <a:solidFill>
                  <a:srgbClr val="F7C63E"/>
                </a:solidFill>
                <a:latin typeface="Univers Bold"/>
                <a:ea typeface="Univers Bold"/>
                <a:cs typeface="Univers Bold"/>
                <a:sym typeface="Univers Bold"/>
              </a:rPr>
              <a:t> (сексторшену).</a:t>
            </a:r>
          </a:p>
        </p:txBody>
      </p:sp>
      <p:sp>
        <p:nvSpPr>
          <p:cNvPr id="28" name="Freeform 28"/>
          <p:cNvSpPr/>
          <p:nvPr/>
        </p:nvSpPr>
        <p:spPr>
          <a:xfrm>
            <a:off x="1351914" y="7900419"/>
            <a:ext cx="549321" cy="561247"/>
          </a:xfrm>
          <a:custGeom>
            <a:avLst/>
            <a:gdLst/>
            <a:ahLst/>
            <a:cxnLst/>
            <a:rect l="l" t="t" r="r" b="b"/>
            <a:pathLst>
              <a:path w="549321" h="561247">
                <a:moveTo>
                  <a:pt x="0" y="0"/>
                </a:moveTo>
                <a:lnTo>
                  <a:pt x="549321" y="0"/>
                </a:lnTo>
                <a:lnTo>
                  <a:pt x="549321" y="561247"/>
                </a:lnTo>
                <a:lnTo>
                  <a:pt x="0" y="561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-170597" y="1835965"/>
            <a:ext cx="8743267" cy="8229600"/>
          </a:xfrm>
          <a:custGeom>
            <a:avLst/>
            <a:gdLst/>
            <a:ahLst/>
            <a:cxnLst/>
            <a:rect l="l" t="t" r="r" b="b"/>
            <a:pathLst>
              <a:path w="8743267" h="8229600">
                <a:moveTo>
                  <a:pt x="0" y="0"/>
                </a:moveTo>
                <a:lnTo>
                  <a:pt x="8743267" y="0"/>
                </a:lnTo>
                <a:lnTo>
                  <a:pt x="874326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" name="TextBox 4"/>
          <p:cNvSpPr txBox="1"/>
          <p:nvPr/>
        </p:nvSpPr>
        <p:spPr>
          <a:xfrm>
            <a:off x="9985248" y="2413706"/>
            <a:ext cx="11480350" cy="2568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924"/>
              </a:lnSpc>
              <a:spcBef>
                <a:spcPct val="0"/>
              </a:spcBef>
            </a:pPr>
            <a:r>
              <a:rPr lang="en-US" sz="9274" b="1" u="none" strike="noStrike" spc="-510">
                <a:solidFill>
                  <a:srgbClr val="FFFFFF"/>
                </a:solidFill>
                <a:latin typeface="Cerebri Heavy"/>
                <a:ea typeface="Cerebri Heavy"/>
                <a:cs typeface="Cerebri Heavy"/>
                <a:sym typeface="Cerebri Heavy"/>
              </a:rPr>
              <a:t>СЕКСТОРШЕН</a:t>
            </a:r>
            <a:r>
              <a:rPr lang="en-US" sz="9274" b="1" u="none" strike="noStrike" spc="-510">
                <a:solidFill>
                  <a:srgbClr val="FAB106"/>
                </a:solidFill>
                <a:latin typeface="Cerebri Heavy"/>
                <a:ea typeface="Cerebri Heavy"/>
                <a:cs typeface="Cerebri Heavy"/>
                <a:sym typeface="Cerebri Heavy"/>
              </a:rPr>
              <a:t> (SEXTORTION)</a:t>
            </a:r>
          </a:p>
        </p:txBody>
      </p:sp>
      <p:sp>
        <p:nvSpPr>
          <p:cNvPr id="5" name="Freeform 5"/>
          <p:cNvSpPr/>
          <p:nvPr/>
        </p:nvSpPr>
        <p:spPr>
          <a:xfrm>
            <a:off x="15161131" y="214518"/>
            <a:ext cx="2878714" cy="1409763"/>
          </a:xfrm>
          <a:custGeom>
            <a:avLst/>
            <a:gdLst/>
            <a:ahLst/>
            <a:cxnLst/>
            <a:rect l="l" t="t" r="r" b="b"/>
            <a:pathLst>
              <a:path w="2878714" h="1409763">
                <a:moveTo>
                  <a:pt x="0" y="0"/>
                </a:moveTo>
                <a:lnTo>
                  <a:pt x="2878714" y="0"/>
                </a:lnTo>
                <a:lnTo>
                  <a:pt x="2878714" y="1409763"/>
                </a:lnTo>
                <a:lnTo>
                  <a:pt x="0" y="14097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6" name="TextBox 6"/>
          <p:cNvSpPr txBox="1"/>
          <p:nvPr/>
        </p:nvSpPr>
        <p:spPr>
          <a:xfrm>
            <a:off x="8989816" y="5319382"/>
            <a:ext cx="8829475" cy="1167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9"/>
              </a:lnSpc>
            </a:pPr>
            <a:r>
              <a:rPr lang="en-US" sz="2089" b="1" spc="-60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Як тільки ти надіслав перше фото — грумер стає агресивним. </a:t>
            </a:r>
          </a:p>
          <a:p>
            <a:pPr algn="l">
              <a:lnSpc>
                <a:spcPts val="3029"/>
              </a:lnSpc>
            </a:pPr>
            <a:r>
              <a:rPr lang="en-US" sz="2089" b="1" spc="-60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Він погрожує розіслати його твоїм батькам, друзям чи вчителям, якщо ти не надішлеш ще або не даси грошей.</a:t>
            </a:r>
          </a:p>
        </p:txBody>
      </p:sp>
      <p:sp>
        <p:nvSpPr>
          <p:cNvPr id="7" name="Freeform 7"/>
          <p:cNvSpPr/>
          <p:nvPr/>
        </p:nvSpPr>
        <p:spPr>
          <a:xfrm rot="274048" flipV="1">
            <a:off x="8594198" y="7437630"/>
            <a:ext cx="6102608" cy="5255871"/>
          </a:xfrm>
          <a:custGeom>
            <a:avLst/>
            <a:gdLst/>
            <a:ahLst/>
            <a:cxnLst/>
            <a:rect l="l" t="t" r="r" b="b"/>
            <a:pathLst>
              <a:path w="6102608" h="5255871">
                <a:moveTo>
                  <a:pt x="0" y="5255871"/>
                </a:moveTo>
                <a:lnTo>
                  <a:pt x="6102608" y="5255871"/>
                </a:lnTo>
                <a:lnTo>
                  <a:pt x="6102608" y="0"/>
                </a:lnTo>
                <a:lnTo>
                  <a:pt x="0" y="0"/>
                </a:lnTo>
                <a:lnTo>
                  <a:pt x="0" y="5255871"/>
                </a:lnTo>
                <a:close/>
              </a:path>
            </a:pathLst>
          </a:custGeom>
          <a:blipFill>
            <a:blip>
              <a:alphaModFix amt="43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8" name="TextBox 8"/>
          <p:cNvSpPr txBox="1"/>
          <p:nvPr/>
        </p:nvSpPr>
        <p:spPr>
          <a:xfrm>
            <a:off x="9494803" y="8422830"/>
            <a:ext cx="4301397" cy="1547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8"/>
              </a:lnSpc>
            </a:pPr>
            <a:r>
              <a:rPr lang="en-US" sz="2709" b="1" spc="-78">
                <a:solidFill>
                  <a:srgbClr val="FDB306"/>
                </a:solidFill>
                <a:latin typeface="Univers Bold"/>
                <a:ea typeface="Univers Bold"/>
                <a:cs typeface="Univers Bold"/>
                <a:sym typeface="Univers Bold"/>
              </a:rPr>
              <a:t>ПАМ'ЯТАЙ:</a:t>
            </a:r>
          </a:p>
          <a:p>
            <a:pPr algn="ctr">
              <a:lnSpc>
                <a:spcPts val="2660"/>
              </a:lnSpc>
            </a:pPr>
            <a:r>
              <a:rPr lang="en-US" sz="1834" b="1" spc="-53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Його мета — контроль. </a:t>
            </a:r>
          </a:p>
          <a:p>
            <a:pPr algn="ctr">
              <a:lnSpc>
                <a:spcPts val="2660"/>
              </a:lnSpc>
            </a:pPr>
            <a:r>
              <a:rPr lang="en-US" sz="1834" b="1" spc="-53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Виконання вимог не зупинить його, </a:t>
            </a:r>
          </a:p>
          <a:p>
            <a:pPr algn="ctr">
              <a:lnSpc>
                <a:spcPts val="2660"/>
              </a:lnSpc>
            </a:pPr>
            <a:r>
              <a:rPr lang="en-US" sz="1834" b="1" spc="-53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а лише зробить вимоги більшими.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15161131" y="214518"/>
            <a:ext cx="2878714" cy="1409763"/>
          </a:xfrm>
          <a:custGeom>
            <a:avLst/>
            <a:gdLst/>
            <a:ahLst/>
            <a:cxnLst/>
            <a:rect l="l" t="t" r="r" b="b"/>
            <a:pathLst>
              <a:path w="2878714" h="1409763">
                <a:moveTo>
                  <a:pt x="0" y="0"/>
                </a:moveTo>
                <a:lnTo>
                  <a:pt x="2878714" y="0"/>
                </a:lnTo>
                <a:lnTo>
                  <a:pt x="2878714" y="1409763"/>
                </a:lnTo>
                <a:lnTo>
                  <a:pt x="0" y="14097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" name="Freeform 4"/>
          <p:cNvSpPr/>
          <p:nvPr/>
        </p:nvSpPr>
        <p:spPr>
          <a:xfrm rot="274048" flipV="1">
            <a:off x="10298300" y="8243134"/>
            <a:ext cx="6102608" cy="5255871"/>
          </a:xfrm>
          <a:custGeom>
            <a:avLst/>
            <a:gdLst/>
            <a:ahLst/>
            <a:cxnLst/>
            <a:rect l="l" t="t" r="r" b="b"/>
            <a:pathLst>
              <a:path w="6102608" h="5255871">
                <a:moveTo>
                  <a:pt x="0" y="5255871"/>
                </a:moveTo>
                <a:lnTo>
                  <a:pt x="6102608" y="5255871"/>
                </a:lnTo>
                <a:lnTo>
                  <a:pt x="6102608" y="0"/>
                </a:lnTo>
                <a:lnTo>
                  <a:pt x="0" y="0"/>
                </a:lnTo>
                <a:lnTo>
                  <a:pt x="0" y="5255871"/>
                </a:lnTo>
                <a:close/>
              </a:path>
            </a:pathLst>
          </a:custGeom>
          <a:blipFill>
            <a:blip>
              <a:alphaModFix amt="4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5" name="Freeform 5"/>
          <p:cNvSpPr/>
          <p:nvPr/>
        </p:nvSpPr>
        <p:spPr>
          <a:xfrm>
            <a:off x="-182828" y="1141176"/>
            <a:ext cx="8281358" cy="8229600"/>
          </a:xfrm>
          <a:custGeom>
            <a:avLst/>
            <a:gdLst/>
            <a:ahLst/>
            <a:cxnLst/>
            <a:rect l="l" t="t" r="r" b="b"/>
            <a:pathLst>
              <a:path w="8281358" h="8229600">
                <a:moveTo>
                  <a:pt x="0" y="0"/>
                </a:moveTo>
                <a:lnTo>
                  <a:pt x="8281358" y="0"/>
                </a:lnTo>
                <a:lnTo>
                  <a:pt x="82813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6" name="Freeform 6"/>
          <p:cNvSpPr/>
          <p:nvPr/>
        </p:nvSpPr>
        <p:spPr>
          <a:xfrm>
            <a:off x="11863065" y="9108479"/>
            <a:ext cx="775753" cy="775753"/>
          </a:xfrm>
          <a:custGeom>
            <a:avLst/>
            <a:gdLst/>
            <a:ahLst/>
            <a:cxnLst/>
            <a:rect l="l" t="t" r="r" b="b"/>
            <a:pathLst>
              <a:path w="775753" h="775753">
                <a:moveTo>
                  <a:pt x="0" y="0"/>
                </a:moveTo>
                <a:lnTo>
                  <a:pt x="775752" y="0"/>
                </a:lnTo>
                <a:lnTo>
                  <a:pt x="775752" y="775752"/>
                </a:lnTo>
                <a:lnTo>
                  <a:pt x="0" y="7757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7" name="Freeform 7"/>
          <p:cNvSpPr/>
          <p:nvPr/>
        </p:nvSpPr>
        <p:spPr>
          <a:xfrm>
            <a:off x="13010292" y="9108479"/>
            <a:ext cx="735024" cy="735024"/>
          </a:xfrm>
          <a:custGeom>
            <a:avLst/>
            <a:gdLst/>
            <a:ahLst/>
            <a:cxnLst/>
            <a:rect l="l" t="t" r="r" b="b"/>
            <a:pathLst>
              <a:path w="735024" h="735024">
                <a:moveTo>
                  <a:pt x="0" y="0"/>
                </a:moveTo>
                <a:lnTo>
                  <a:pt x="735025" y="0"/>
                </a:lnTo>
                <a:lnTo>
                  <a:pt x="735025" y="735024"/>
                </a:lnTo>
                <a:lnTo>
                  <a:pt x="0" y="7350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8" name="Freeform 8"/>
          <p:cNvSpPr/>
          <p:nvPr/>
        </p:nvSpPr>
        <p:spPr>
          <a:xfrm>
            <a:off x="14121048" y="9108479"/>
            <a:ext cx="726139" cy="726139"/>
          </a:xfrm>
          <a:custGeom>
            <a:avLst/>
            <a:gdLst/>
            <a:ahLst/>
            <a:cxnLst/>
            <a:rect l="l" t="t" r="r" b="b"/>
            <a:pathLst>
              <a:path w="726139" h="726139">
                <a:moveTo>
                  <a:pt x="0" y="0"/>
                </a:moveTo>
                <a:lnTo>
                  <a:pt x="726140" y="0"/>
                </a:lnTo>
                <a:lnTo>
                  <a:pt x="726140" y="726139"/>
                </a:lnTo>
                <a:lnTo>
                  <a:pt x="0" y="72613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9" name="TextBox 9"/>
          <p:cNvSpPr txBox="1"/>
          <p:nvPr/>
        </p:nvSpPr>
        <p:spPr>
          <a:xfrm>
            <a:off x="2427801" y="4735639"/>
            <a:ext cx="10378028" cy="1739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753"/>
              </a:lnSpc>
              <a:spcBef>
                <a:spcPct val="0"/>
              </a:spcBef>
            </a:pPr>
            <a:r>
              <a:rPr lang="en-US" sz="6311" b="1" spc="-347">
                <a:solidFill>
                  <a:srgbClr val="FFFFFF"/>
                </a:solidFill>
                <a:latin typeface="Cerebri Heavy"/>
                <a:ea typeface="Cerebri Heavy"/>
                <a:cs typeface="Cerebri Heavy"/>
                <a:sym typeface="Cerebri Heavy"/>
              </a:rPr>
              <a:t>ГОЛОВНИЙ </a:t>
            </a:r>
            <a:r>
              <a:rPr lang="en-US" sz="6311" b="1" spc="-347">
                <a:solidFill>
                  <a:srgbClr val="FF3131"/>
                </a:solidFill>
                <a:latin typeface="Cerebri Heavy"/>
                <a:ea typeface="Cerebri Heavy"/>
                <a:cs typeface="Cerebri Heavy"/>
                <a:sym typeface="Cerebri Heavy"/>
              </a:rPr>
              <a:t>«RED FLAG»:</a:t>
            </a:r>
            <a:r>
              <a:rPr lang="en-US" sz="6311" b="1" spc="-347">
                <a:solidFill>
                  <a:srgbClr val="FFFFFF"/>
                </a:solidFill>
                <a:latin typeface="Cerebri Heavy"/>
                <a:ea typeface="Cerebri Heavy"/>
                <a:cs typeface="Cerebri Heavy"/>
                <a:sym typeface="Cerebri Heavy"/>
              </a:rPr>
              <a:t> ЗМІНА</a:t>
            </a:r>
            <a:r>
              <a:rPr lang="en-US" sz="6311" b="1" u="none" strike="noStrike" spc="-347">
                <a:solidFill>
                  <a:srgbClr val="FFFFFF"/>
                </a:solidFill>
                <a:latin typeface="Cerebri Heavy"/>
                <a:ea typeface="Cerebri Heavy"/>
                <a:cs typeface="Cerebri Heavy"/>
                <a:sym typeface="Cerebri Heavy"/>
              </a:rPr>
              <a:t> ПЛАТФОРМИ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427801" y="6579608"/>
            <a:ext cx="8060100" cy="764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99"/>
              </a:lnSpc>
            </a:pPr>
            <a:r>
              <a:rPr lang="en-US" sz="5513" b="1" spc="-303">
                <a:solidFill>
                  <a:srgbClr val="FAB106"/>
                </a:solidFill>
                <a:latin typeface="Cerebri Heavy"/>
                <a:ea typeface="Cerebri Heavy"/>
                <a:cs typeface="Cerebri Heavy"/>
                <a:sym typeface="Cerebri Heavy"/>
              </a:rPr>
              <a:t>ЧОМУ ЦЕ НЕБЕЗПЕЧНО?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549078" y="7913245"/>
            <a:ext cx="8829475" cy="1167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9"/>
              </a:lnSpc>
            </a:pPr>
            <a:r>
              <a:rPr lang="en-US" sz="2089" b="1" spc="-60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Грумери завжди просять перейти з ігрового чату </a:t>
            </a:r>
          </a:p>
          <a:p>
            <a:pPr algn="l">
              <a:lnSpc>
                <a:spcPts val="3029"/>
              </a:lnSpc>
            </a:pPr>
            <a:r>
              <a:rPr lang="en-US" sz="2089" b="1" spc="-60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(де є модерація) у приватні месенджери (Telegram, Snapchat, WhatsApp).</a:t>
            </a:r>
          </a:p>
        </p:txBody>
      </p:sp>
      <p:sp>
        <p:nvSpPr>
          <p:cNvPr id="12" name="Freeform 12"/>
          <p:cNvSpPr/>
          <p:nvPr/>
        </p:nvSpPr>
        <p:spPr>
          <a:xfrm>
            <a:off x="9144000" y="7488034"/>
            <a:ext cx="3585668" cy="712608"/>
          </a:xfrm>
          <a:custGeom>
            <a:avLst/>
            <a:gdLst/>
            <a:ahLst/>
            <a:cxnLst/>
            <a:rect l="l" t="t" r="r" b="b"/>
            <a:pathLst>
              <a:path w="3585668" h="712608">
                <a:moveTo>
                  <a:pt x="0" y="635721"/>
                </a:moveTo>
                <a:quadBezTo>
                  <a:pt x="1642716" y="-673067"/>
                  <a:pt x="3585668" y="712608"/>
                </a:quadBezTo>
              </a:path>
            </a:pathLst>
          </a:custGeom>
          <a:ln w="38100" cap="rnd">
            <a:solidFill>
              <a:srgbClr val="FFB706"/>
            </a:solidFill>
            <a:prstDash val="sysDash"/>
            <a:headEnd type="none" w="sm" len="sm"/>
            <a:tailEnd type="triangle" w="lg" len="med"/>
          </a:ln>
        </p:spPr>
        <p:txBody>
          <a:bodyPr/>
          <a:lstStyle/>
          <a:p>
            <a:endParaRPr lang="uk-UA"/>
          </a:p>
        </p:txBody>
      </p:sp>
      <p:sp>
        <p:nvSpPr>
          <p:cNvPr id="13" name="Freeform 13"/>
          <p:cNvSpPr/>
          <p:nvPr/>
        </p:nvSpPr>
        <p:spPr>
          <a:xfrm>
            <a:off x="1878480" y="7904711"/>
            <a:ext cx="549321" cy="561247"/>
          </a:xfrm>
          <a:custGeom>
            <a:avLst/>
            <a:gdLst/>
            <a:ahLst/>
            <a:cxnLst/>
            <a:rect l="l" t="t" r="r" b="b"/>
            <a:pathLst>
              <a:path w="549321" h="561247">
                <a:moveTo>
                  <a:pt x="0" y="0"/>
                </a:moveTo>
                <a:lnTo>
                  <a:pt x="549321" y="0"/>
                </a:lnTo>
                <a:lnTo>
                  <a:pt x="549321" y="561247"/>
                </a:lnTo>
                <a:lnTo>
                  <a:pt x="0" y="561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14" name="Group 14"/>
          <p:cNvGrpSpPr/>
          <p:nvPr/>
        </p:nvGrpSpPr>
        <p:grpSpPr>
          <a:xfrm>
            <a:off x="11951984" y="3432071"/>
            <a:ext cx="9297009" cy="642426"/>
            <a:chOff x="0" y="0"/>
            <a:chExt cx="5881310" cy="406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881310" cy="406400"/>
            </a:xfrm>
            <a:custGeom>
              <a:avLst/>
              <a:gdLst/>
              <a:ahLst/>
              <a:cxnLst/>
              <a:rect l="l" t="t" r="r" b="b"/>
              <a:pathLst>
                <a:path w="5881310" h="406400">
                  <a:moveTo>
                    <a:pt x="5678110" y="0"/>
                  </a:moveTo>
                  <a:cubicBezTo>
                    <a:pt x="5790334" y="0"/>
                    <a:pt x="5881310" y="90976"/>
                    <a:pt x="5881310" y="203200"/>
                  </a:cubicBezTo>
                  <a:cubicBezTo>
                    <a:pt x="5881310" y="315424"/>
                    <a:pt x="5790334" y="406400"/>
                    <a:pt x="567811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B706">
                <a:alpha val="66667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5881310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2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3745317" y="3596895"/>
            <a:ext cx="5889947" cy="326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42"/>
              </a:lnSpc>
            </a:pPr>
            <a:r>
              <a:rPr lang="en-US" sz="2375" spc="-68">
                <a:solidFill>
                  <a:srgbClr val="E1E1E1"/>
                </a:solidFill>
                <a:latin typeface="Cerebri"/>
                <a:ea typeface="Cerebri"/>
                <a:cs typeface="Cerebri"/>
                <a:sym typeface="Cerebri"/>
              </a:rPr>
              <a:t>легше надсилати інтимні фото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1951984" y="4495175"/>
            <a:ext cx="9297009" cy="642426"/>
            <a:chOff x="0" y="0"/>
            <a:chExt cx="5881310" cy="406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881310" cy="406400"/>
            </a:xfrm>
            <a:custGeom>
              <a:avLst/>
              <a:gdLst/>
              <a:ahLst/>
              <a:cxnLst/>
              <a:rect l="l" t="t" r="r" b="b"/>
              <a:pathLst>
                <a:path w="5881310" h="406400">
                  <a:moveTo>
                    <a:pt x="5678110" y="0"/>
                  </a:moveTo>
                  <a:cubicBezTo>
                    <a:pt x="5790334" y="0"/>
                    <a:pt x="5881310" y="90976"/>
                    <a:pt x="5881310" y="203200"/>
                  </a:cubicBezTo>
                  <a:cubicBezTo>
                    <a:pt x="5881310" y="315424"/>
                    <a:pt x="5790334" y="406400"/>
                    <a:pt x="567811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B706">
                <a:alpha val="66667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5881310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2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2131523" y="4677292"/>
            <a:ext cx="7760054" cy="306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8"/>
              </a:lnSpc>
            </a:pPr>
            <a:r>
              <a:rPr lang="en-US" sz="2242" spc="-65">
                <a:solidFill>
                  <a:srgbClr val="E1E1E1"/>
                </a:solidFill>
                <a:latin typeface="Cerebri"/>
                <a:ea typeface="Cerebri"/>
                <a:cs typeface="Cerebri"/>
                <a:sym typeface="Cerebri"/>
              </a:rPr>
              <a:t>можна ставити «повідомлення, що зникають».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1951984" y="5556701"/>
            <a:ext cx="9297009" cy="642426"/>
            <a:chOff x="0" y="0"/>
            <a:chExt cx="5881310" cy="4064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881310" cy="406400"/>
            </a:xfrm>
            <a:custGeom>
              <a:avLst/>
              <a:gdLst/>
              <a:ahLst/>
              <a:cxnLst/>
              <a:rect l="l" t="t" r="r" b="b"/>
              <a:pathLst>
                <a:path w="5881310" h="406400">
                  <a:moveTo>
                    <a:pt x="5678110" y="0"/>
                  </a:moveTo>
                  <a:cubicBezTo>
                    <a:pt x="5790334" y="0"/>
                    <a:pt x="5881310" y="90976"/>
                    <a:pt x="5881310" y="203200"/>
                  </a:cubicBezTo>
                  <a:cubicBezTo>
                    <a:pt x="5881310" y="315424"/>
                    <a:pt x="5790334" y="406400"/>
                    <a:pt x="567811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B706">
                <a:alpha val="66667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28575"/>
              <a:ext cx="5881310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2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3349604" y="5738818"/>
            <a:ext cx="7760054" cy="306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8"/>
              </a:lnSpc>
            </a:pPr>
            <a:r>
              <a:rPr lang="en-US" sz="2242" spc="-65">
                <a:solidFill>
                  <a:srgbClr val="E1E1E1"/>
                </a:solidFill>
                <a:latin typeface="Cerebri"/>
                <a:ea typeface="Cerebri"/>
                <a:cs typeface="Cerebri"/>
                <a:sym typeface="Cerebri"/>
              </a:rPr>
              <a:t>ніхто не бачить вашого спілкування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12108669" y="4254511"/>
            <a:ext cx="6778078" cy="6032489"/>
          </a:xfrm>
          <a:custGeom>
            <a:avLst/>
            <a:gdLst/>
            <a:ahLst/>
            <a:cxnLst/>
            <a:rect l="l" t="t" r="r" b="b"/>
            <a:pathLst>
              <a:path w="6778078" h="6032489">
                <a:moveTo>
                  <a:pt x="0" y="0"/>
                </a:moveTo>
                <a:lnTo>
                  <a:pt x="6778078" y="0"/>
                </a:lnTo>
                <a:lnTo>
                  <a:pt x="6778078" y="6032489"/>
                </a:lnTo>
                <a:lnTo>
                  <a:pt x="0" y="60324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" name="TextBox 4"/>
          <p:cNvSpPr txBox="1"/>
          <p:nvPr/>
        </p:nvSpPr>
        <p:spPr>
          <a:xfrm>
            <a:off x="1318715" y="1257300"/>
            <a:ext cx="9396052" cy="1905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8000" b="1" spc="-704">
                <a:solidFill>
                  <a:srgbClr val="FDB306"/>
                </a:solidFill>
                <a:latin typeface="Garet Bold"/>
                <a:ea typeface="Garet Bold"/>
                <a:cs typeface="Garet Bold"/>
                <a:sym typeface="Garet Bold"/>
              </a:rPr>
              <a:t>КОЛИ БУТИ ОБЕРЕЖНИМ?</a:t>
            </a:r>
          </a:p>
        </p:txBody>
      </p:sp>
      <p:sp>
        <p:nvSpPr>
          <p:cNvPr id="5" name="Freeform 5"/>
          <p:cNvSpPr/>
          <p:nvPr/>
        </p:nvSpPr>
        <p:spPr>
          <a:xfrm>
            <a:off x="15161131" y="214518"/>
            <a:ext cx="2878714" cy="1409763"/>
          </a:xfrm>
          <a:custGeom>
            <a:avLst/>
            <a:gdLst/>
            <a:ahLst/>
            <a:cxnLst/>
            <a:rect l="l" t="t" r="r" b="b"/>
            <a:pathLst>
              <a:path w="2878714" h="1409763">
                <a:moveTo>
                  <a:pt x="0" y="0"/>
                </a:moveTo>
                <a:lnTo>
                  <a:pt x="2878714" y="0"/>
                </a:lnTo>
                <a:lnTo>
                  <a:pt x="2878714" y="1409763"/>
                </a:lnTo>
                <a:lnTo>
                  <a:pt x="0" y="14097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6" name="TextBox 6"/>
          <p:cNvSpPr txBox="1"/>
          <p:nvPr/>
        </p:nvSpPr>
        <p:spPr>
          <a:xfrm>
            <a:off x="2361421" y="3975984"/>
            <a:ext cx="8829475" cy="1171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9"/>
              </a:lnSpc>
            </a:pPr>
            <a:r>
              <a:rPr lang="en-US" sz="2089" b="1" spc="-60">
                <a:solidFill>
                  <a:srgbClr val="FFB506"/>
                </a:solidFill>
                <a:latin typeface="Univers Bold"/>
                <a:ea typeface="Univers Bold"/>
                <a:cs typeface="Univers Bold"/>
                <a:sym typeface="Univers Bold"/>
              </a:rPr>
              <a:t>Надмірна увага: </a:t>
            </a:r>
            <a:r>
              <a:rPr lang="en-US" sz="2089" b="1" spc="-60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Новий знайомий засипає тебе компліментами та подарунками в іграх.</a:t>
            </a:r>
          </a:p>
          <a:p>
            <a:pPr algn="l">
              <a:lnSpc>
                <a:spcPts val="3029"/>
              </a:lnSpc>
            </a:pPr>
            <a:endParaRPr lang="en-US" sz="2089" b="1" spc="-60">
              <a:solidFill>
                <a:srgbClr val="FFFFFF"/>
              </a:solidFill>
              <a:latin typeface="Univers Bold"/>
              <a:ea typeface="Univers Bold"/>
              <a:cs typeface="Univers Bold"/>
              <a:sym typeface="Univers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469047" y="3967450"/>
            <a:ext cx="549321" cy="561247"/>
          </a:xfrm>
          <a:custGeom>
            <a:avLst/>
            <a:gdLst/>
            <a:ahLst/>
            <a:cxnLst/>
            <a:rect l="l" t="t" r="r" b="b"/>
            <a:pathLst>
              <a:path w="549321" h="561247">
                <a:moveTo>
                  <a:pt x="0" y="0"/>
                </a:moveTo>
                <a:lnTo>
                  <a:pt x="549321" y="0"/>
                </a:lnTo>
                <a:lnTo>
                  <a:pt x="549321" y="561247"/>
                </a:lnTo>
                <a:lnTo>
                  <a:pt x="0" y="561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8" name="TextBox 8"/>
          <p:cNvSpPr txBox="1"/>
          <p:nvPr/>
        </p:nvSpPr>
        <p:spPr>
          <a:xfrm>
            <a:off x="2361421" y="5156442"/>
            <a:ext cx="8829475" cy="1171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9"/>
              </a:lnSpc>
            </a:pPr>
            <a:r>
              <a:rPr lang="en-US" sz="2089" b="1" spc="-60">
                <a:solidFill>
                  <a:srgbClr val="FFB506"/>
                </a:solidFill>
                <a:latin typeface="Univers Bold"/>
                <a:ea typeface="Univers Bold"/>
                <a:cs typeface="Univers Bold"/>
                <a:sym typeface="Univers Bold"/>
              </a:rPr>
              <a:t>Секретність: </a:t>
            </a:r>
            <a:r>
              <a:rPr lang="en-US" sz="2089" b="1" spc="-60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Прохання «не казати мамі/татові», бо це «наша особлива дружба».</a:t>
            </a:r>
          </a:p>
          <a:p>
            <a:pPr algn="l">
              <a:lnSpc>
                <a:spcPts val="3029"/>
              </a:lnSpc>
            </a:pPr>
            <a:endParaRPr lang="en-US" sz="2089" b="1" spc="-60">
              <a:solidFill>
                <a:srgbClr val="FFFFFF"/>
              </a:solidFill>
              <a:latin typeface="Univers Bold"/>
              <a:ea typeface="Univers Bold"/>
              <a:cs typeface="Univers Bold"/>
              <a:sym typeface="Univers Bold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469047" y="5147908"/>
            <a:ext cx="549321" cy="561247"/>
          </a:xfrm>
          <a:custGeom>
            <a:avLst/>
            <a:gdLst/>
            <a:ahLst/>
            <a:cxnLst/>
            <a:rect l="l" t="t" r="r" b="b"/>
            <a:pathLst>
              <a:path w="549321" h="561247">
                <a:moveTo>
                  <a:pt x="0" y="0"/>
                </a:moveTo>
                <a:lnTo>
                  <a:pt x="549321" y="0"/>
                </a:lnTo>
                <a:lnTo>
                  <a:pt x="549321" y="561247"/>
                </a:lnTo>
                <a:lnTo>
                  <a:pt x="0" y="561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0" name="TextBox 10"/>
          <p:cNvSpPr txBox="1"/>
          <p:nvPr/>
        </p:nvSpPr>
        <p:spPr>
          <a:xfrm>
            <a:off x="2361421" y="6336900"/>
            <a:ext cx="8829475" cy="1171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9"/>
              </a:lnSpc>
            </a:pPr>
            <a:r>
              <a:rPr lang="en-US" sz="2089" b="1" spc="-60">
                <a:solidFill>
                  <a:srgbClr val="FFB506"/>
                </a:solidFill>
                <a:latin typeface="Univers Bold"/>
                <a:ea typeface="Univers Bold"/>
                <a:cs typeface="Univers Bold"/>
                <a:sym typeface="Univers Bold"/>
              </a:rPr>
              <a:t>Приватні прохання:</a:t>
            </a:r>
            <a:r>
              <a:rPr lang="en-US" sz="2089" b="1" spc="-60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 Вимоги надіслати фото в білизні або без одягу («ти ж мені довіряєш?»).</a:t>
            </a:r>
          </a:p>
          <a:p>
            <a:pPr algn="l">
              <a:lnSpc>
                <a:spcPts val="3029"/>
              </a:lnSpc>
            </a:pPr>
            <a:endParaRPr lang="en-US" sz="2089" b="1" spc="-60">
              <a:solidFill>
                <a:srgbClr val="FFFFFF"/>
              </a:solidFill>
              <a:latin typeface="Univers Bold"/>
              <a:ea typeface="Univers Bold"/>
              <a:cs typeface="Univers Bold"/>
              <a:sym typeface="Univers Bold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1469047" y="6328366"/>
            <a:ext cx="549321" cy="561247"/>
          </a:xfrm>
          <a:custGeom>
            <a:avLst/>
            <a:gdLst/>
            <a:ahLst/>
            <a:cxnLst/>
            <a:rect l="l" t="t" r="r" b="b"/>
            <a:pathLst>
              <a:path w="549321" h="561247">
                <a:moveTo>
                  <a:pt x="0" y="0"/>
                </a:moveTo>
                <a:lnTo>
                  <a:pt x="549321" y="0"/>
                </a:lnTo>
                <a:lnTo>
                  <a:pt x="549321" y="561247"/>
                </a:lnTo>
                <a:lnTo>
                  <a:pt x="0" y="561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2" name="TextBox 12"/>
          <p:cNvSpPr txBox="1"/>
          <p:nvPr/>
        </p:nvSpPr>
        <p:spPr>
          <a:xfrm>
            <a:off x="2361421" y="7517358"/>
            <a:ext cx="8829475" cy="790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9"/>
              </a:lnSpc>
            </a:pPr>
            <a:r>
              <a:rPr lang="en-US" sz="2089" b="1" spc="-60">
                <a:solidFill>
                  <a:srgbClr val="FFB506"/>
                </a:solidFill>
                <a:latin typeface="Univers Bold"/>
                <a:ea typeface="Univers Bold"/>
                <a:cs typeface="Univers Bold"/>
                <a:sym typeface="Univers Bold"/>
              </a:rPr>
              <a:t>Зустріч: </a:t>
            </a:r>
            <a:r>
              <a:rPr lang="en-US" sz="2089" b="1" spc="-60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Пропозиція зустрітися в реальному житті без дорослих.</a:t>
            </a:r>
          </a:p>
          <a:p>
            <a:pPr algn="l">
              <a:lnSpc>
                <a:spcPts val="3029"/>
              </a:lnSpc>
            </a:pPr>
            <a:endParaRPr lang="en-US" sz="2089" b="1" spc="-60">
              <a:solidFill>
                <a:srgbClr val="FFFFFF"/>
              </a:solidFill>
              <a:latin typeface="Univers Bold"/>
              <a:ea typeface="Univers Bold"/>
              <a:cs typeface="Univers Bold"/>
              <a:sym typeface="Univers Bold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469047" y="7508824"/>
            <a:ext cx="549321" cy="561247"/>
          </a:xfrm>
          <a:custGeom>
            <a:avLst/>
            <a:gdLst/>
            <a:ahLst/>
            <a:cxnLst/>
            <a:rect l="l" t="t" r="r" b="b"/>
            <a:pathLst>
              <a:path w="549321" h="561247">
                <a:moveTo>
                  <a:pt x="0" y="0"/>
                </a:moveTo>
                <a:lnTo>
                  <a:pt x="549321" y="0"/>
                </a:lnTo>
                <a:lnTo>
                  <a:pt x="549321" y="561247"/>
                </a:lnTo>
                <a:lnTo>
                  <a:pt x="0" y="561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7274205" y="5390489"/>
            <a:ext cx="3972295" cy="4896511"/>
          </a:xfrm>
          <a:custGeom>
            <a:avLst/>
            <a:gdLst/>
            <a:ahLst/>
            <a:cxnLst/>
            <a:rect l="l" t="t" r="r" b="b"/>
            <a:pathLst>
              <a:path w="3972295" h="4896511">
                <a:moveTo>
                  <a:pt x="0" y="0"/>
                </a:moveTo>
                <a:lnTo>
                  <a:pt x="3972295" y="0"/>
                </a:lnTo>
                <a:lnTo>
                  <a:pt x="3972295" y="4896511"/>
                </a:lnTo>
                <a:lnTo>
                  <a:pt x="0" y="48965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" name="Freeform 4"/>
          <p:cNvSpPr/>
          <p:nvPr/>
        </p:nvSpPr>
        <p:spPr>
          <a:xfrm>
            <a:off x="15161131" y="214518"/>
            <a:ext cx="2878714" cy="1409763"/>
          </a:xfrm>
          <a:custGeom>
            <a:avLst/>
            <a:gdLst/>
            <a:ahLst/>
            <a:cxnLst/>
            <a:rect l="l" t="t" r="r" b="b"/>
            <a:pathLst>
              <a:path w="2878714" h="1409763">
                <a:moveTo>
                  <a:pt x="0" y="0"/>
                </a:moveTo>
                <a:lnTo>
                  <a:pt x="2878714" y="0"/>
                </a:lnTo>
                <a:lnTo>
                  <a:pt x="2878714" y="1409763"/>
                </a:lnTo>
                <a:lnTo>
                  <a:pt x="0" y="14097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5" name="Group 5"/>
          <p:cNvGrpSpPr/>
          <p:nvPr/>
        </p:nvGrpSpPr>
        <p:grpSpPr>
          <a:xfrm>
            <a:off x="1028700" y="6693281"/>
            <a:ext cx="4816107" cy="2028399"/>
            <a:chOff x="0" y="0"/>
            <a:chExt cx="1268440" cy="5342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68440" cy="534228"/>
            </a:xfrm>
            <a:custGeom>
              <a:avLst/>
              <a:gdLst/>
              <a:ahLst/>
              <a:cxnLst/>
              <a:rect l="l" t="t" r="r" b="b"/>
              <a:pathLst>
                <a:path w="1268440" h="534228">
                  <a:moveTo>
                    <a:pt x="81983" y="0"/>
                  </a:moveTo>
                  <a:lnTo>
                    <a:pt x="1186457" y="0"/>
                  </a:lnTo>
                  <a:cubicBezTo>
                    <a:pt x="1231735" y="0"/>
                    <a:pt x="1268440" y="36705"/>
                    <a:pt x="1268440" y="81983"/>
                  </a:cubicBezTo>
                  <a:lnTo>
                    <a:pt x="1268440" y="452246"/>
                  </a:lnTo>
                  <a:cubicBezTo>
                    <a:pt x="1268440" y="497524"/>
                    <a:pt x="1231735" y="534228"/>
                    <a:pt x="1186457" y="534228"/>
                  </a:cubicBezTo>
                  <a:lnTo>
                    <a:pt x="81983" y="534228"/>
                  </a:lnTo>
                  <a:cubicBezTo>
                    <a:pt x="36705" y="534228"/>
                    <a:pt x="0" y="497524"/>
                    <a:pt x="0" y="452246"/>
                  </a:cubicBezTo>
                  <a:lnTo>
                    <a:pt x="0" y="81983"/>
                  </a:lnTo>
                  <a:cubicBezTo>
                    <a:pt x="0" y="36705"/>
                    <a:pt x="36705" y="0"/>
                    <a:pt x="81983" y="0"/>
                  </a:cubicBezTo>
                  <a:close/>
                </a:path>
              </a:pathLst>
            </a:custGeom>
            <a:solidFill>
              <a:srgbClr val="E1E1E1">
                <a:alpha val="60000"/>
              </a:srgbClr>
            </a:solidFill>
            <a:ln w="114300" cap="rnd">
              <a:solidFill>
                <a:srgbClr val="FDB306">
                  <a:alpha val="6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0"/>
              <a:ext cx="1268440" cy="6294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2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892222" y="5557613"/>
            <a:ext cx="1302889" cy="1623538"/>
          </a:xfrm>
          <a:custGeom>
            <a:avLst/>
            <a:gdLst/>
            <a:ahLst/>
            <a:cxnLst/>
            <a:rect l="l" t="t" r="r" b="b"/>
            <a:pathLst>
              <a:path w="1302889" h="1623538">
                <a:moveTo>
                  <a:pt x="0" y="0"/>
                </a:moveTo>
                <a:lnTo>
                  <a:pt x="1302890" y="0"/>
                </a:lnTo>
                <a:lnTo>
                  <a:pt x="1302890" y="1623538"/>
                </a:lnTo>
                <a:lnTo>
                  <a:pt x="0" y="16235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9" name="Group 9"/>
          <p:cNvGrpSpPr/>
          <p:nvPr/>
        </p:nvGrpSpPr>
        <p:grpSpPr>
          <a:xfrm>
            <a:off x="6987630" y="2904890"/>
            <a:ext cx="4816107" cy="2028399"/>
            <a:chOff x="0" y="0"/>
            <a:chExt cx="1268440" cy="53422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68440" cy="534228"/>
            </a:xfrm>
            <a:custGeom>
              <a:avLst/>
              <a:gdLst/>
              <a:ahLst/>
              <a:cxnLst/>
              <a:rect l="l" t="t" r="r" b="b"/>
              <a:pathLst>
                <a:path w="1268440" h="534228">
                  <a:moveTo>
                    <a:pt x="81983" y="0"/>
                  </a:moveTo>
                  <a:lnTo>
                    <a:pt x="1186457" y="0"/>
                  </a:lnTo>
                  <a:cubicBezTo>
                    <a:pt x="1231735" y="0"/>
                    <a:pt x="1268440" y="36705"/>
                    <a:pt x="1268440" y="81983"/>
                  </a:cubicBezTo>
                  <a:lnTo>
                    <a:pt x="1268440" y="452246"/>
                  </a:lnTo>
                  <a:cubicBezTo>
                    <a:pt x="1268440" y="497524"/>
                    <a:pt x="1231735" y="534228"/>
                    <a:pt x="1186457" y="534228"/>
                  </a:cubicBezTo>
                  <a:lnTo>
                    <a:pt x="81983" y="534228"/>
                  </a:lnTo>
                  <a:cubicBezTo>
                    <a:pt x="36705" y="534228"/>
                    <a:pt x="0" y="497524"/>
                    <a:pt x="0" y="452246"/>
                  </a:cubicBezTo>
                  <a:lnTo>
                    <a:pt x="0" y="81983"/>
                  </a:lnTo>
                  <a:cubicBezTo>
                    <a:pt x="0" y="36705"/>
                    <a:pt x="36705" y="0"/>
                    <a:pt x="81983" y="0"/>
                  </a:cubicBezTo>
                  <a:close/>
                </a:path>
              </a:pathLst>
            </a:custGeom>
            <a:solidFill>
              <a:srgbClr val="E1E1E1">
                <a:alpha val="60000"/>
              </a:srgbClr>
            </a:solidFill>
            <a:ln w="114300" cap="rnd">
              <a:solidFill>
                <a:srgbClr val="FDB306">
                  <a:alpha val="6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95250"/>
              <a:ext cx="1268440" cy="6294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2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7108490" y="2098174"/>
            <a:ext cx="1182030" cy="1182030"/>
          </a:xfrm>
          <a:custGeom>
            <a:avLst/>
            <a:gdLst/>
            <a:ahLst/>
            <a:cxnLst/>
            <a:rect l="l" t="t" r="r" b="b"/>
            <a:pathLst>
              <a:path w="1182030" h="1182030">
                <a:moveTo>
                  <a:pt x="0" y="0"/>
                </a:moveTo>
                <a:lnTo>
                  <a:pt x="1182029" y="0"/>
                </a:lnTo>
                <a:lnTo>
                  <a:pt x="1182029" y="1182030"/>
                </a:lnTo>
                <a:lnTo>
                  <a:pt x="0" y="11820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13" name="Group 13"/>
          <p:cNvGrpSpPr/>
          <p:nvPr/>
        </p:nvGrpSpPr>
        <p:grpSpPr>
          <a:xfrm>
            <a:off x="12684433" y="6469231"/>
            <a:ext cx="5021019" cy="2028399"/>
            <a:chOff x="0" y="0"/>
            <a:chExt cx="1322408" cy="53422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322408" cy="534228"/>
            </a:xfrm>
            <a:custGeom>
              <a:avLst/>
              <a:gdLst/>
              <a:ahLst/>
              <a:cxnLst/>
              <a:rect l="l" t="t" r="r" b="b"/>
              <a:pathLst>
                <a:path w="1322408" h="534228">
                  <a:moveTo>
                    <a:pt x="78637" y="0"/>
                  </a:moveTo>
                  <a:lnTo>
                    <a:pt x="1243771" y="0"/>
                  </a:lnTo>
                  <a:cubicBezTo>
                    <a:pt x="1264627" y="0"/>
                    <a:pt x="1284629" y="8285"/>
                    <a:pt x="1299376" y="23032"/>
                  </a:cubicBezTo>
                  <a:cubicBezTo>
                    <a:pt x="1314123" y="37780"/>
                    <a:pt x="1322408" y="57781"/>
                    <a:pt x="1322408" y="78637"/>
                  </a:cubicBezTo>
                  <a:lnTo>
                    <a:pt x="1322408" y="455591"/>
                  </a:lnTo>
                  <a:cubicBezTo>
                    <a:pt x="1322408" y="476447"/>
                    <a:pt x="1314123" y="496449"/>
                    <a:pt x="1299376" y="511196"/>
                  </a:cubicBezTo>
                  <a:cubicBezTo>
                    <a:pt x="1284629" y="525943"/>
                    <a:pt x="1264627" y="534228"/>
                    <a:pt x="1243771" y="534228"/>
                  </a:cubicBezTo>
                  <a:lnTo>
                    <a:pt x="78637" y="534228"/>
                  </a:lnTo>
                  <a:cubicBezTo>
                    <a:pt x="57781" y="534228"/>
                    <a:pt x="37780" y="525943"/>
                    <a:pt x="23032" y="511196"/>
                  </a:cubicBezTo>
                  <a:cubicBezTo>
                    <a:pt x="8285" y="496449"/>
                    <a:pt x="0" y="476447"/>
                    <a:pt x="0" y="455591"/>
                  </a:cubicBezTo>
                  <a:lnTo>
                    <a:pt x="0" y="78637"/>
                  </a:lnTo>
                  <a:cubicBezTo>
                    <a:pt x="0" y="57781"/>
                    <a:pt x="8285" y="37780"/>
                    <a:pt x="23032" y="23032"/>
                  </a:cubicBezTo>
                  <a:cubicBezTo>
                    <a:pt x="37780" y="8285"/>
                    <a:pt x="57781" y="0"/>
                    <a:pt x="78637" y="0"/>
                  </a:cubicBezTo>
                  <a:close/>
                </a:path>
              </a:pathLst>
            </a:custGeom>
            <a:solidFill>
              <a:srgbClr val="E1E1E1">
                <a:alpha val="60000"/>
              </a:srgbClr>
            </a:solidFill>
            <a:ln w="114300" cap="rnd">
              <a:solidFill>
                <a:srgbClr val="FDB306">
                  <a:alpha val="6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95250"/>
              <a:ext cx="1322408" cy="6294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2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3511535" y="5557613"/>
            <a:ext cx="1342599" cy="1342599"/>
          </a:xfrm>
          <a:custGeom>
            <a:avLst/>
            <a:gdLst/>
            <a:ahLst/>
            <a:cxnLst/>
            <a:rect l="l" t="t" r="r" b="b"/>
            <a:pathLst>
              <a:path w="1342599" h="1342599">
                <a:moveTo>
                  <a:pt x="0" y="0"/>
                </a:moveTo>
                <a:lnTo>
                  <a:pt x="1342598" y="0"/>
                </a:lnTo>
                <a:lnTo>
                  <a:pt x="1342598" y="1342598"/>
                </a:lnTo>
                <a:lnTo>
                  <a:pt x="0" y="1342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7" name="Freeform 17"/>
          <p:cNvSpPr/>
          <p:nvPr/>
        </p:nvSpPr>
        <p:spPr>
          <a:xfrm rot="-858325">
            <a:off x="2148181" y="3524078"/>
            <a:ext cx="4914228" cy="2099716"/>
          </a:xfrm>
          <a:custGeom>
            <a:avLst/>
            <a:gdLst/>
            <a:ahLst/>
            <a:cxnLst/>
            <a:rect l="l" t="t" r="r" b="b"/>
            <a:pathLst>
              <a:path w="4914228" h="2099716">
                <a:moveTo>
                  <a:pt x="0" y="0"/>
                </a:moveTo>
                <a:lnTo>
                  <a:pt x="4914229" y="0"/>
                </a:lnTo>
                <a:lnTo>
                  <a:pt x="4914229" y="2099716"/>
                </a:lnTo>
                <a:lnTo>
                  <a:pt x="0" y="20997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3999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8" name="TextBox 18"/>
          <p:cNvSpPr txBox="1"/>
          <p:nvPr/>
        </p:nvSpPr>
        <p:spPr>
          <a:xfrm>
            <a:off x="3917061" y="647700"/>
            <a:ext cx="10453878" cy="99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00"/>
              </a:lnSpc>
              <a:spcBef>
                <a:spcPct val="0"/>
              </a:spcBef>
            </a:pPr>
            <a:r>
              <a:rPr lang="en-US" sz="8000" b="1" u="none" strike="noStrike" spc="-704">
                <a:solidFill>
                  <a:srgbClr val="FDB306"/>
                </a:solidFill>
                <a:latin typeface="Garet Bold"/>
                <a:ea typeface="Garet Bold"/>
                <a:cs typeface="Garet Bold"/>
                <a:sym typeface="Garet Bold"/>
              </a:rPr>
              <a:t>Алгоритм дій:   </a:t>
            </a:r>
            <a:r>
              <a:rPr lang="en-US" sz="8000" b="1" u="none" strike="noStrike" spc="-704">
                <a:solidFill>
                  <a:srgbClr val="FF3131"/>
                </a:solidFill>
                <a:latin typeface="Garet Bold"/>
                <a:ea typeface="Garet Bold"/>
                <a:cs typeface="Garet Bold"/>
                <a:sym typeface="Garet Bold"/>
              </a:rPr>
              <a:t>СТОП!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331589" y="6093107"/>
            <a:ext cx="2862550" cy="600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8"/>
              </a:lnSpc>
            </a:pPr>
            <a:r>
              <a:rPr lang="en-US" sz="4251" b="1" spc="-233">
                <a:solidFill>
                  <a:srgbClr val="FFFFFF"/>
                </a:solidFill>
                <a:latin typeface="Cerebri Heavy"/>
                <a:ea typeface="Cerebri Heavy"/>
                <a:cs typeface="Cerebri Heavy"/>
                <a:sym typeface="Cerebri Heavy"/>
              </a:rPr>
              <a:t>ЗУПИНИСЬ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08037" y="7169948"/>
            <a:ext cx="4457434" cy="1032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96"/>
              </a:lnSpc>
            </a:pPr>
            <a:r>
              <a:rPr lang="en-US" sz="1751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Відчуваєш тиск  або </a:t>
            </a:r>
          </a:p>
          <a:p>
            <a:pPr algn="ctr">
              <a:lnSpc>
                <a:spcPts val="1996"/>
              </a:lnSpc>
            </a:pPr>
            <a:r>
              <a:rPr lang="en-US" sz="1751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некомфортну тему? </a:t>
            </a:r>
            <a:r>
              <a:rPr lang="en-US" sz="1751" b="1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Негайно припиняй спілкування. </a:t>
            </a:r>
          </a:p>
          <a:p>
            <a:pPr algn="ctr">
              <a:lnSpc>
                <a:spcPts val="1996"/>
              </a:lnSpc>
            </a:pPr>
            <a:r>
              <a:rPr lang="en-US" sz="1751" b="1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Ти не зобов'язаний відповідати.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290519" y="2412914"/>
            <a:ext cx="2826408" cy="600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8"/>
              </a:lnSpc>
            </a:pPr>
            <a:r>
              <a:rPr lang="en-US" sz="4251" b="1" spc="-233">
                <a:solidFill>
                  <a:srgbClr val="FFFFFF"/>
                </a:solidFill>
                <a:latin typeface="Cerebri Heavy"/>
                <a:ea typeface="Cerebri Heavy"/>
                <a:cs typeface="Cerebri Heavy"/>
                <a:sym typeface="Cerebri Heavy"/>
              </a:rPr>
              <a:t>ЗАБЛОКУЙ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166967" y="3541415"/>
            <a:ext cx="4457434" cy="1032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96"/>
              </a:lnSpc>
            </a:pPr>
            <a:r>
              <a:rPr lang="en-US" sz="1751" b="1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Додавай зловмисника до «Чорного списку». Не намагайся нічого йому пояснювати — це марно.</a:t>
            </a:r>
          </a:p>
          <a:p>
            <a:pPr algn="ctr">
              <a:lnSpc>
                <a:spcPts val="1996"/>
              </a:lnSpc>
            </a:pPr>
            <a:endParaRPr lang="en-US" sz="1751" b="1">
              <a:solidFill>
                <a:srgbClr val="FFFFFF"/>
              </a:solidFill>
              <a:latin typeface="Univers Bold"/>
              <a:ea typeface="Univers Bold"/>
              <a:cs typeface="Univers Bold"/>
              <a:sym typeface="Univers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4974720" y="5952637"/>
            <a:ext cx="2594255" cy="600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8"/>
              </a:lnSpc>
            </a:pPr>
            <a:r>
              <a:rPr lang="en-US" sz="4251" b="1" spc="-233">
                <a:solidFill>
                  <a:srgbClr val="FFFFFF"/>
                </a:solidFill>
                <a:latin typeface="Cerebri Heavy"/>
                <a:ea typeface="Cerebri Heavy"/>
                <a:cs typeface="Cerebri Heavy"/>
                <a:sym typeface="Cerebri Heavy"/>
              </a:rPr>
              <a:t>РОЗКАЖИ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753287" y="7152576"/>
            <a:ext cx="4815687" cy="1032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96"/>
              </a:lnSpc>
            </a:pPr>
            <a:r>
              <a:rPr lang="en-US" sz="1751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Поділися з батьками або вчителем. </a:t>
            </a:r>
          </a:p>
          <a:p>
            <a:pPr algn="ctr">
              <a:lnSpc>
                <a:spcPts val="1996"/>
              </a:lnSpc>
            </a:pPr>
            <a:r>
              <a:rPr lang="en-US" sz="1751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Розкажи, що сталося. </a:t>
            </a:r>
            <a:r>
              <a:rPr lang="en-US" sz="1751" b="1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Ти не винен у тому,</a:t>
            </a:r>
          </a:p>
          <a:p>
            <a:pPr algn="ctr">
              <a:lnSpc>
                <a:spcPts val="1996"/>
              </a:lnSpc>
            </a:pPr>
            <a:r>
              <a:rPr lang="en-US" sz="1751" b="1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 що натрапив на злочинця.</a:t>
            </a:r>
          </a:p>
          <a:p>
            <a:pPr algn="ctr">
              <a:lnSpc>
                <a:spcPts val="1996"/>
              </a:lnSpc>
            </a:pPr>
            <a:endParaRPr lang="en-US" sz="1751" b="1">
              <a:solidFill>
                <a:srgbClr val="FFFFFF"/>
              </a:solidFill>
              <a:latin typeface="Univers Bold"/>
              <a:ea typeface="Univers Bold"/>
              <a:cs typeface="Univers Bold"/>
              <a:sym typeface="Univers Bold"/>
            </a:endParaRPr>
          </a:p>
        </p:txBody>
      </p:sp>
      <p:sp>
        <p:nvSpPr>
          <p:cNvPr id="25" name="Freeform 25"/>
          <p:cNvSpPr/>
          <p:nvPr/>
        </p:nvSpPr>
        <p:spPr>
          <a:xfrm rot="2394044">
            <a:off x="11725720" y="3524078"/>
            <a:ext cx="4914228" cy="2099716"/>
          </a:xfrm>
          <a:custGeom>
            <a:avLst/>
            <a:gdLst/>
            <a:ahLst/>
            <a:cxnLst/>
            <a:rect l="l" t="t" r="r" b="b"/>
            <a:pathLst>
              <a:path w="4914228" h="2099716">
                <a:moveTo>
                  <a:pt x="0" y="0"/>
                </a:moveTo>
                <a:lnTo>
                  <a:pt x="4914228" y="0"/>
                </a:lnTo>
                <a:lnTo>
                  <a:pt x="4914228" y="2099716"/>
                </a:lnTo>
                <a:lnTo>
                  <a:pt x="0" y="20997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3999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8307428" y="3539548"/>
            <a:ext cx="7896013" cy="7047192"/>
          </a:xfrm>
          <a:custGeom>
            <a:avLst/>
            <a:gdLst/>
            <a:ahLst/>
            <a:cxnLst/>
            <a:rect l="l" t="t" r="r" b="b"/>
            <a:pathLst>
              <a:path w="7896013" h="7047192">
                <a:moveTo>
                  <a:pt x="0" y="0"/>
                </a:moveTo>
                <a:lnTo>
                  <a:pt x="7896013" y="0"/>
                </a:lnTo>
                <a:lnTo>
                  <a:pt x="7896013" y="7047192"/>
                </a:lnTo>
                <a:lnTo>
                  <a:pt x="0" y="70471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" name="TextBox 4"/>
          <p:cNvSpPr txBox="1"/>
          <p:nvPr/>
        </p:nvSpPr>
        <p:spPr>
          <a:xfrm>
            <a:off x="875163" y="855402"/>
            <a:ext cx="7061513" cy="2865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60"/>
              </a:lnSpc>
            </a:pPr>
            <a:r>
              <a:rPr lang="en-US" sz="8000" b="1" spc="-704">
                <a:solidFill>
                  <a:srgbClr val="FFB706"/>
                </a:solidFill>
                <a:latin typeface="Garet Bold"/>
                <a:ea typeface="Garet Bold"/>
                <a:cs typeface="Garet Bold"/>
                <a:sym typeface="Garet Bold"/>
              </a:rPr>
              <a:t>ЩО ТАКЕ ШКІДЛИВИЙ КОНТЕНТ?</a:t>
            </a:r>
          </a:p>
        </p:txBody>
      </p:sp>
      <p:sp>
        <p:nvSpPr>
          <p:cNvPr id="5" name="Freeform 5"/>
          <p:cNvSpPr/>
          <p:nvPr/>
        </p:nvSpPr>
        <p:spPr>
          <a:xfrm>
            <a:off x="15161131" y="214518"/>
            <a:ext cx="2878714" cy="1409763"/>
          </a:xfrm>
          <a:custGeom>
            <a:avLst/>
            <a:gdLst/>
            <a:ahLst/>
            <a:cxnLst/>
            <a:rect l="l" t="t" r="r" b="b"/>
            <a:pathLst>
              <a:path w="2878714" h="1409763">
                <a:moveTo>
                  <a:pt x="0" y="0"/>
                </a:moveTo>
                <a:lnTo>
                  <a:pt x="2878714" y="0"/>
                </a:lnTo>
                <a:lnTo>
                  <a:pt x="2878714" y="1409763"/>
                </a:lnTo>
                <a:lnTo>
                  <a:pt x="0" y="14097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6" name="TextBox 6"/>
          <p:cNvSpPr txBox="1"/>
          <p:nvPr/>
        </p:nvSpPr>
        <p:spPr>
          <a:xfrm>
            <a:off x="8307428" y="1761875"/>
            <a:ext cx="8829475" cy="1547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9"/>
              </a:lnSpc>
            </a:pPr>
            <a:r>
              <a:rPr lang="en-US" sz="2089" b="1" spc="-60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матеріали (зображення, відео, аудіо, тексти), що містять зображення насильства, порнографію, пропаганду наркотичних засобів, азартних ігор. Також це різноманітні комп'ютерні віруси та шпигунські програми.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88466" y="5309084"/>
            <a:ext cx="8829475" cy="409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9"/>
              </a:lnSpc>
            </a:pPr>
            <a:r>
              <a:rPr lang="en-US" sz="2089" b="1" spc="-60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Насильство та жорстокість.</a:t>
            </a:r>
          </a:p>
        </p:txBody>
      </p:sp>
      <p:sp>
        <p:nvSpPr>
          <p:cNvPr id="8" name="Freeform 8"/>
          <p:cNvSpPr/>
          <p:nvPr/>
        </p:nvSpPr>
        <p:spPr>
          <a:xfrm>
            <a:off x="1196092" y="5281047"/>
            <a:ext cx="549321" cy="561247"/>
          </a:xfrm>
          <a:custGeom>
            <a:avLst/>
            <a:gdLst/>
            <a:ahLst/>
            <a:cxnLst/>
            <a:rect l="l" t="t" r="r" b="b"/>
            <a:pathLst>
              <a:path w="549321" h="561247">
                <a:moveTo>
                  <a:pt x="0" y="0"/>
                </a:moveTo>
                <a:lnTo>
                  <a:pt x="549321" y="0"/>
                </a:lnTo>
                <a:lnTo>
                  <a:pt x="549321" y="561247"/>
                </a:lnTo>
                <a:lnTo>
                  <a:pt x="0" y="561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9" name="TextBox 9"/>
          <p:cNvSpPr txBox="1"/>
          <p:nvPr/>
        </p:nvSpPr>
        <p:spPr>
          <a:xfrm>
            <a:off x="2088466" y="6653220"/>
            <a:ext cx="8829475" cy="409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9"/>
              </a:lnSpc>
            </a:pPr>
            <a:r>
              <a:rPr lang="en-US" sz="2089" b="1" spc="-60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Пропаганда наркотиків.</a:t>
            </a:r>
          </a:p>
        </p:txBody>
      </p:sp>
      <p:sp>
        <p:nvSpPr>
          <p:cNvPr id="10" name="Freeform 10"/>
          <p:cNvSpPr/>
          <p:nvPr/>
        </p:nvSpPr>
        <p:spPr>
          <a:xfrm>
            <a:off x="1196092" y="6644686"/>
            <a:ext cx="549321" cy="561247"/>
          </a:xfrm>
          <a:custGeom>
            <a:avLst/>
            <a:gdLst/>
            <a:ahLst/>
            <a:cxnLst/>
            <a:rect l="l" t="t" r="r" b="b"/>
            <a:pathLst>
              <a:path w="549321" h="561247">
                <a:moveTo>
                  <a:pt x="0" y="0"/>
                </a:moveTo>
                <a:lnTo>
                  <a:pt x="549321" y="0"/>
                </a:lnTo>
                <a:lnTo>
                  <a:pt x="549321" y="561247"/>
                </a:lnTo>
                <a:lnTo>
                  <a:pt x="0" y="561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1" name="TextBox 11"/>
          <p:cNvSpPr txBox="1"/>
          <p:nvPr/>
        </p:nvSpPr>
        <p:spPr>
          <a:xfrm>
            <a:off x="2088466" y="8016859"/>
            <a:ext cx="8829475" cy="409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9"/>
              </a:lnSpc>
            </a:pPr>
            <a:r>
              <a:rPr lang="en-US" sz="2089" b="1" spc="-60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Азартні ігри та віруси.</a:t>
            </a:r>
          </a:p>
        </p:txBody>
      </p:sp>
      <p:sp>
        <p:nvSpPr>
          <p:cNvPr id="12" name="Freeform 12"/>
          <p:cNvSpPr/>
          <p:nvPr/>
        </p:nvSpPr>
        <p:spPr>
          <a:xfrm>
            <a:off x="1196092" y="8008325"/>
            <a:ext cx="549321" cy="561247"/>
          </a:xfrm>
          <a:custGeom>
            <a:avLst/>
            <a:gdLst/>
            <a:ahLst/>
            <a:cxnLst/>
            <a:rect l="l" t="t" r="r" b="b"/>
            <a:pathLst>
              <a:path w="549321" h="561247">
                <a:moveTo>
                  <a:pt x="0" y="0"/>
                </a:moveTo>
                <a:lnTo>
                  <a:pt x="549321" y="0"/>
                </a:lnTo>
                <a:lnTo>
                  <a:pt x="549321" y="561247"/>
                </a:lnTo>
                <a:lnTo>
                  <a:pt x="0" y="561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3" name="TextBox 13"/>
          <p:cNvSpPr txBox="1"/>
          <p:nvPr/>
        </p:nvSpPr>
        <p:spPr>
          <a:xfrm>
            <a:off x="1196092" y="4216160"/>
            <a:ext cx="8086192" cy="466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68"/>
              </a:lnSpc>
              <a:spcBef>
                <a:spcPct val="0"/>
              </a:spcBef>
            </a:pPr>
            <a:r>
              <a:rPr lang="en-US" sz="2392" b="1" u="sng" spc="-69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МАТЕРІАЛИ, ЩО ЗАГРОЖУЮТЬ ПСИХІЦІ: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15161131" y="214518"/>
            <a:ext cx="2878714" cy="1409763"/>
          </a:xfrm>
          <a:custGeom>
            <a:avLst/>
            <a:gdLst/>
            <a:ahLst/>
            <a:cxnLst/>
            <a:rect l="l" t="t" r="r" b="b"/>
            <a:pathLst>
              <a:path w="2878714" h="1409763">
                <a:moveTo>
                  <a:pt x="0" y="0"/>
                </a:moveTo>
                <a:lnTo>
                  <a:pt x="2878714" y="0"/>
                </a:lnTo>
                <a:lnTo>
                  <a:pt x="2878714" y="1409763"/>
                </a:lnTo>
                <a:lnTo>
                  <a:pt x="0" y="14097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" name="Freeform 4"/>
          <p:cNvSpPr/>
          <p:nvPr/>
        </p:nvSpPr>
        <p:spPr>
          <a:xfrm>
            <a:off x="2459953" y="5013846"/>
            <a:ext cx="4497049" cy="4114800"/>
          </a:xfrm>
          <a:custGeom>
            <a:avLst/>
            <a:gdLst/>
            <a:ahLst/>
            <a:cxnLst/>
            <a:rect l="l" t="t" r="r" b="b"/>
            <a:pathLst>
              <a:path w="4497049" h="4114800">
                <a:moveTo>
                  <a:pt x="0" y="0"/>
                </a:moveTo>
                <a:lnTo>
                  <a:pt x="4497049" y="0"/>
                </a:lnTo>
                <a:lnTo>
                  <a:pt x="44970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6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5" name="TextBox 5"/>
          <p:cNvSpPr txBox="1"/>
          <p:nvPr/>
        </p:nvSpPr>
        <p:spPr>
          <a:xfrm>
            <a:off x="653387" y="2471509"/>
            <a:ext cx="8716304" cy="1932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60"/>
              </a:lnSpc>
            </a:pPr>
            <a:r>
              <a:rPr lang="en-US" sz="8000" b="1" spc="-704">
                <a:solidFill>
                  <a:srgbClr val="FFB706"/>
                </a:solidFill>
                <a:latin typeface="Garet Bold"/>
                <a:ea typeface="Garet Bold"/>
                <a:cs typeface="Garet Bold"/>
                <a:sym typeface="Garet Bold"/>
              </a:rPr>
              <a:t>КЛАСИФІКАЦІЯ ТОКСИЧНОСТІ : 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877242" y="2462536"/>
            <a:ext cx="8773958" cy="1941278"/>
            <a:chOff x="0" y="0"/>
            <a:chExt cx="2310837" cy="51128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10837" cy="511283"/>
            </a:xfrm>
            <a:custGeom>
              <a:avLst/>
              <a:gdLst/>
              <a:ahLst/>
              <a:cxnLst/>
              <a:rect l="l" t="t" r="r" b="b"/>
              <a:pathLst>
                <a:path w="2310837" h="511283">
                  <a:moveTo>
                    <a:pt x="45001" y="0"/>
                  </a:moveTo>
                  <a:lnTo>
                    <a:pt x="2265836" y="0"/>
                  </a:lnTo>
                  <a:cubicBezTo>
                    <a:pt x="2290689" y="0"/>
                    <a:pt x="2310837" y="20148"/>
                    <a:pt x="2310837" y="45001"/>
                  </a:cubicBezTo>
                  <a:lnTo>
                    <a:pt x="2310837" y="466282"/>
                  </a:lnTo>
                  <a:cubicBezTo>
                    <a:pt x="2310837" y="491135"/>
                    <a:pt x="2290689" y="511283"/>
                    <a:pt x="2265836" y="511283"/>
                  </a:cubicBezTo>
                  <a:lnTo>
                    <a:pt x="45001" y="511283"/>
                  </a:lnTo>
                  <a:cubicBezTo>
                    <a:pt x="20148" y="511283"/>
                    <a:pt x="0" y="491135"/>
                    <a:pt x="0" y="466282"/>
                  </a:cubicBezTo>
                  <a:lnTo>
                    <a:pt x="0" y="45001"/>
                  </a:lnTo>
                  <a:cubicBezTo>
                    <a:pt x="0" y="20148"/>
                    <a:pt x="20148" y="0"/>
                    <a:pt x="45001" y="0"/>
                  </a:cubicBezTo>
                  <a:close/>
                </a:path>
              </a:pathLst>
            </a:custGeom>
            <a:solidFill>
              <a:srgbClr val="E1E1E1">
                <a:alpha val="60000"/>
              </a:srgbClr>
            </a:solidFill>
            <a:ln w="114300" cap="rnd">
              <a:solidFill>
                <a:srgbClr val="FDB306">
                  <a:alpha val="6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0"/>
              <a:ext cx="2310837" cy="606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2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877242" y="5143500"/>
            <a:ext cx="8773958" cy="1927746"/>
            <a:chOff x="0" y="0"/>
            <a:chExt cx="2310837" cy="50771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310837" cy="507719"/>
            </a:xfrm>
            <a:custGeom>
              <a:avLst/>
              <a:gdLst/>
              <a:ahLst/>
              <a:cxnLst/>
              <a:rect l="l" t="t" r="r" b="b"/>
              <a:pathLst>
                <a:path w="2310837" h="507719">
                  <a:moveTo>
                    <a:pt x="45001" y="0"/>
                  </a:moveTo>
                  <a:lnTo>
                    <a:pt x="2265836" y="0"/>
                  </a:lnTo>
                  <a:cubicBezTo>
                    <a:pt x="2290689" y="0"/>
                    <a:pt x="2310837" y="20148"/>
                    <a:pt x="2310837" y="45001"/>
                  </a:cubicBezTo>
                  <a:lnTo>
                    <a:pt x="2310837" y="462718"/>
                  </a:lnTo>
                  <a:cubicBezTo>
                    <a:pt x="2310837" y="487571"/>
                    <a:pt x="2290689" y="507719"/>
                    <a:pt x="2265836" y="507719"/>
                  </a:cubicBezTo>
                  <a:lnTo>
                    <a:pt x="45001" y="507719"/>
                  </a:lnTo>
                  <a:cubicBezTo>
                    <a:pt x="20148" y="507719"/>
                    <a:pt x="0" y="487571"/>
                    <a:pt x="0" y="462718"/>
                  </a:cubicBezTo>
                  <a:lnTo>
                    <a:pt x="0" y="45001"/>
                  </a:lnTo>
                  <a:cubicBezTo>
                    <a:pt x="0" y="20148"/>
                    <a:pt x="20148" y="0"/>
                    <a:pt x="45001" y="0"/>
                  </a:cubicBezTo>
                  <a:close/>
                </a:path>
              </a:pathLst>
            </a:custGeom>
            <a:solidFill>
              <a:srgbClr val="E1E1E1">
                <a:alpha val="60000"/>
              </a:srgbClr>
            </a:solidFill>
            <a:ln w="114300" cap="rnd">
              <a:solidFill>
                <a:srgbClr val="FDB306">
                  <a:alpha val="6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95250"/>
              <a:ext cx="2310837" cy="6029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2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877242" y="8042283"/>
            <a:ext cx="8773958" cy="1796992"/>
            <a:chOff x="0" y="0"/>
            <a:chExt cx="2310837" cy="47328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310837" cy="473282"/>
            </a:xfrm>
            <a:custGeom>
              <a:avLst/>
              <a:gdLst/>
              <a:ahLst/>
              <a:cxnLst/>
              <a:rect l="l" t="t" r="r" b="b"/>
              <a:pathLst>
                <a:path w="2310837" h="473282">
                  <a:moveTo>
                    <a:pt x="45001" y="0"/>
                  </a:moveTo>
                  <a:lnTo>
                    <a:pt x="2265836" y="0"/>
                  </a:lnTo>
                  <a:cubicBezTo>
                    <a:pt x="2290689" y="0"/>
                    <a:pt x="2310837" y="20148"/>
                    <a:pt x="2310837" y="45001"/>
                  </a:cubicBezTo>
                  <a:lnTo>
                    <a:pt x="2310837" y="428281"/>
                  </a:lnTo>
                  <a:cubicBezTo>
                    <a:pt x="2310837" y="453134"/>
                    <a:pt x="2290689" y="473282"/>
                    <a:pt x="2265836" y="473282"/>
                  </a:cubicBezTo>
                  <a:lnTo>
                    <a:pt x="45001" y="473282"/>
                  </a:lnTo>
                  <a:cubicBezTo>
                    <a:pt x="33066" y="473282"/>
                    <a:pt x="21620" y="468541"/>
                    <a:pt x="13181" y="460101"/>
                  </a:cubicBezTo>
                  <a:cubicBezTo>
                    <a:pt x="4741" y="451662"/>
                    <a:pt x="0" y="440216"/>
                    <a:pt x="0" y="428281"/>
                  </a:cubicBezTo>
                  <a:lnTo>
                    <a:pt x="0" y="45001"/>
                  </a:lnTo>
                  <a:cubicBezTo>
                    <a:pt x="0" y="20148"/>
                    <a:pt x="20148" y="0"/>
                    <a:pt x="45001" y="0"/>
                  </a:cubicBezTo>
                  <a:close/>
                </a:path>
              </a:pathLst>
            </a:custGeom>
            <a:solidFill>
              <a:srgbClr val="E1E1E1">
                <a:alpha val="60000"/>
              </a:srgbClr>
            </a:solidFill>
            <a:ln w="114300" cap="rnd">
              <a:solidFill>
                <a:srgbClr val="FDB306">
                  <a:alpha val="6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95250"/>
              <a:ext cx="2310837" cy="5685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2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1326585" y="2691136"/>
            <a:ext cx="8829475" cy="790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9"/>
              </a:lnSpc>
            </a:pPr>
            <a:r>
              <a:rPr lang="en-US" sz="2089" spc="-60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Відео жорстокості, аварій, крові.</a:t>
            </a:r>
          </a:p>
          <a:p>
            <a:pPr algn="l">
              <a:lnSpc>
                <a:spcPts val="3029"/>
              </a:lnSpc>
            </a:pPr>
            <a:r>
              <a:rPr lang="en-US" sz="2089" b="1" spc="-60">
                <a:solidFill>
                  <a:srgbClr val="FAB106"/>
                </a:solidFill>
                <a:latin typeface="Univers Bold"/>
                <a:ea typeface="Univers Bold"/>
                <a:cs typeface="Univers Bold"/>
                <a:sym typeface="Univers Bold"/>
              </a:rPr>
              <a:t>Мета:</a:t>
            </a:r>
            <a:r>
              <a:rPr lang="en-US" sz="2089" b="1" spc="-60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 травмувати психіку  та викликати страх.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326585" y="1996324"/>
            <a:ext cx="3098866" cy="466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70"/>
              </a:lnSpc>
            </a:pPr>
            <a:r>
              <a:rPr lang="en-US" sz="3430" b="1" spc="-188">
                <a:solidFill>
                  <a:srgbClr val="FAB106"/>
                </a:solidFill>
                <a:latin typeface="Cerebri Heavy"/>
                <a:ea typeface="Cerebri Heavy"/>
                <a:cs typeface="Cerebri Heavy"/>
                <a:sym typeface="Cerebri Heavy"/>
              </a:rPr>
              <a:t>ШОК-КОНТЕНТ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425339" y="3755991"/>
            <a:ext cx="8829475" cy="409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9"/>
              </a:lnSpc>
            </a:pPr>
            <a:r>
              <a:rPr lang="en-US" sz="2089" b="1" spc="-60">
                <a:solidFill>
                  <a:srgbClr val="1800AD"/>
                </a:solidFill>
                <a:latin typeface="Univers Bold"/>
                <a:ea typeface="Univers Bold"/>
                <a:cs typeface="Univers Bold"/>
                <a:sym typeface="Univers Bold"/>
              </a:rPr>
              <a:t>ДІЯ:</a:t>
            </a:r>
            <a:r>
              <a:rPr lang="en-US" sz="2089" b="1" spc="-60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 Вимкни автоплей та скаржся.</a:t>
            </a:r>
          </a:p>
        </p:txBody>
      </p:sp>
      <p:sp>
        <p:nvSpPr>
          <p:cNvPr id="18" name="Freeform 18"/>
          <p:cNvSpPr/>
          <p:nvPr/>
        </p:nvSpPr>
        <p:spPr>
          <a:xfrm>
            <a:off x="12702578" y="3727955"/>
            <a:ext cx="549321" cy="561247"/>
          </a:xfrm>
          <a:custGeom>
            <a:avLst/>
            <a:gdLst/>
            <a:ahLst/>
            <a:cxnLst/>
            <a:rect l="l" t="t" r="r" b="b"/>
            <a:pathLst>
              <a:path w="549321" h="561247">
                <a:moveTo>
                  <a:pt x="0" y="0"/>
                </a:moveTo>
                <a:lnTo>
                  <a:pt x="549321" y="0"/>
                </a:lnTo>
                <a:lnTo>
                  <a:pt x="549321" y="561247"/>
                </a:lnTo>
                <a:lnTo>
                  <a:pt x="0" y="561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9" name="TextBox 19"/>
          <p:cNvSpPr txBox="1"/>
          <p:nvPr/>
        </p:nvSpPr>
        <p:spPr>
          <a:xfrm>
            <a:off x="11395234" y="4677288"/>
            <a:ext cx="3771768" cy="466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70"/>
              </a:lnSpc>
            </a:pPr>
            <a:r>
              <a:rPr lang="en-US" sz="3430" b="1" spc="-188">
                <a:solidFill>
                  <a:srgbClr val="FAB106"/>
                </a:solidFill>
                <a:latin typeface="Cerebri Heavy"/>
                <a:ea typeface="Cerebri Heavy"/>
                <a:cs typeface="Cerebri Heavy"/>
                <a:sym typeface="Cerebri Heavy"/>
              </a:rPr>
              <a:t>ІГРОВИЙ ФІШИНГ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395234" y="5485415"/>
            <a:ext cx="6930430" cy="1171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9"/>
              </a:lnSpc>
            </a:pPr>
            <a:r>
              <a:rPr lang="en-US" sz="2089" spc="-60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"Безкоштовна ігрова валюта" в   обмін на логін/пароль. </a:t>
            </a:r>
          </a:p>
          <a:p>
            <a:pPr algn="l">
              <a:lnSpc>
                <a:spcPts val="3029"/>
              </a:lnSpc>
            </a:pPr>
            <a:r>
              <a:rPr lang="en-US" sz="2089" b="1" spc="-60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Це крадіжка акаунта.</a:t>
            </a:r>
          </a:p>
          <a:p>
            <a:pPr algn="l">
              <a:lnSpc>
                <a:spcPts val="3029"/>
              </a:lnSpc>
            </a:pPr>
            <a:endParaRPr lang="en-US" sz="2089" b="1" spc="-60">
              <a:solidFill>
                <a:srgbClr val="FFFFFF"/>
              </a:solidFill>
              <a:latin typeface="Univers Bold"/>
              <a:ea typeface="Univers Bold"/>
              <a:cs typeface="Univers Bold"/>
              <a:sym typeface="Univers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3425339" y="6438362"/>
            <a:ext cx="8829475" cy="409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9"/>
              </a:lnSpc>
            </a:pPr>
            <a:r>
              <a:rPr lang="en-US" sz="2089" b="1" spc="-60">
                <a:solidFill>
                  <a:srgbClr val="1800AD"/>
                </a:solidFill>
                <a:latin typeface="Univers Bold"/>
                <a:ea typeface="Univers Bold"/>
                <a:cs typeface="Univers Bold"/>
                <a:sym typeface="Univers Bold"/>
              </a:rPr>
              <a:t>ДІЯ:</a:t>
            </a:r>
            <a:r>
              <a:rPr lang="en-US" sz="2089" b="1" spc="-60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 2-факторна автентифікація.</a:t>
            </a:r>
          </a:p>
        </p:txBody>
      </p:sp>
      <p:sp>
        <p:nvSpPr>
          <p:cNvPr id="22" name="Freeform 22"/>
          <p:cNvSpPr/>
          <p:nvPr/>
        </p:nvSpPr>
        <p:spPr>
          <a:xfrm>
            <a:off x="12792397" y="6410325"/>
            <a:ext cx="549321" cy="561247"/>
          </a:xfrm>
          <a:custGeom>
            <a:avLst/>
            <a:gdLst/>
            <a:ahLst/>
            <a:cxnLst/>
            <a:rect l="l" t="t" r="r" b="b"/>
            <a:pathLst>
              <a:path w="549321" h="561247">
                <a:moveTo>
                  <a:pt x="0" y="0"/>
                </a:moveTo>
                <a:lnTo>
                  <a:pt x="549321" y="0"/>
                </a:lnTo>
                <a:lnTo>
                  <a:pt x="549321" y="561247"/>
                </a:lnTo>
                <a:lnTo>
                  <a:pt x="0" y="561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23" name="TextBox 23"/>
          <p:cNvSpPr txBox="1"/>
          <p:nvPr/>
        </p:nvSpPr>
        <p:spPr>
          <a:xfrm>
            <a:off x="11326585" y="7490346"/>
            <a:ext cx="4030266" cy="466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70"/>
              </a:lnSpc>
            </a:pPr>
            <a:r>
              <a:rPr lang="en-US" sz="3430" b="1" spc="-188">
                <a:solidFill>
                  <a:srgbClr val="FAB106"/>
                </a:solidFill>
                <a:latin typeface="Cerebri Heavy"/>
                <a:ea typeface="Cerebri Heavy"/>
                <a:cs typeface="Cerebri Heavy"/>
                <a:sym typeface="Cerebri Heavy"/>
              </a:rPr>
              <a:t>ЧЕЛЕНДЖІ-ПАСТКИ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06991" y="8451858"/>
            <a:ext cx="7506915" cy="409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9"/>
              </a:lnSpc>
            </a:pPr>
            <a:r>
              <a:rPr lang="en-US" sz="2089" b="1" spc="-60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Вірусні заклики до небезпечних дій</a:t>
            </a:r>
            <a:r>
              <a:rPr lang="en-US" sz="2089" spc="-60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 заради переглядів.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526559" y="9115597"/>
            <a:ext cx="8829475" cy="409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9"/>
              </a:lnSpc>
            </a:pPr>
            <a:r>
              <a:rPr lang="en-US" sz="2089" b="1" spc="-60">
                <a:solidFill>
                  <a:srgbClr val="1800AD"/>
                </a:solidFill>
                <a:latin typeface="Univers Bold"/>
                <a:ea typeface="Univers Bold"/>
                <a:cs typeface="Univers Bold"/>
                <a:sym typeface="Univers Bold"/>
              </a:rPr>
              <a:t>ДІЯ:</a:t>
            </a:r>
            <a:r>
              <a:rPr lang="en-US" sz="2089" b="1" spc="-60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 "Чи я б зробив це офлайн?".</a:t>
            </a:r>
          </a:p>
        </p:txBody>
      </p:sp>
      <p:sp>
        <p:nvSpPr>
          <p:cNvPr id="26" name="Freeform 26"/>
          <p:cNvSpPr/>
          <p:nvPr/>
        </p:nvSpPr>
        <p:spPr>
          <a:xfrm>
            <a:off x="12876018" y="9087561"/>
            <a:ext cx="549321" cy="561247"/>
          </a:xfrm>
          <a:custGeom>
            <a:avLst/>
            <a:gdLst/>
            <a:ahLst/>
            <a:cxnLst/>
            <a:rect l="l" t="t" r="r" b="b"/>
            <a:pathLst>
              <a:path w="549321" h="561247">
                <a:moveTo>
                  <a:pt x="0" y="0"/>
                </a:moveTo>
                <a:lnTo>
                  <a:pt x="549321" y="0"/>
                </a:lnTo>
                <a:lnTo>
                  <a:pt x="549321" y="561247"/>
                </a:lnTo>
                <a:lnTo>
                  <a:pt x="0" y="561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 rot="-1563522">
            <a:off x="5676239" y="5393860"/>
            <a:ext cx="1885845" cy="1680759"/>
          </a:xfrm>
          <a:custGeom>
            <a:avLst/>
            <a:gdLst/>
            <a:ahLst/>
            <a:cxnLst/>
            <a:rect l="l" t="t" r="r" b="b"/>
            <a:pathLst>
              <a:path w="1885845" h="1680759">
                <a:moveTo>
                  <a:pt x="0" y="0"/>
                </a:moveTo>
                <a:lnTo>
                  <a:pt x="1885844" y="0"/>
                </a:lnTo>
                <a:lnTo>
                  <a:pt x="1885844" y="1680759"/>
                </a:lnTo>
                <a:lnTo>
                  <a:pt x="0" y="16807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" name="Freeform 4"/>
          <p:cNvSpPr/>
          <p:nvPr/>
        </p:nvSpPr>
        <p:spPr>
          <a:xfrm rot="-1324746">
            <a:off x="4559036" y="2360648"/>
            <a:ext cx="1079454" cy="1079454"/>
          </a:xfrm>
          <a:custGeom>
            <a:avLst/>
            <a:gdLst/>
            <a:ahLst/>
            <a:cxnLst/>
            <a:rect l="l" t="t" r="r" b="b"/>
            <a:pathLst>
              <a:path w="1079454" h="1079454">
                <a:moveTo>
                  <a:pt x="0" y="0"/>
                </a:moveTo>
                <a:lnTo>
                  <a:pt x="1079454" y="0"/>
                </a:lnTo>
                <a:lnTo>
                  <a:pt x="1079454" y="1079454"/>
                </a:lnTo>
                <a:lnTo>
                  <a:pt x="0" y="10794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5" name="Freeform 5"/>
          <p:cNvSpPr/>
          <p:nvPr/>
        </p:nvSpPr>
        <p:spPr>
          <a:xfrm rot="-1905241">
            <a:off x="5160022" y="9077672"/>
            <a:ext cx="1869744" cy="1390622"/>
          </a:xfrm>
          <a:custGeom>
            <a:avLst/>
            <a:gdLst/>
            <a:ahLst/>
            <a:cxnLst/>
            <a:rect l="l" t="t" r="r" b="b"/>
            <a:pathLst>
              <a:path w="1869744" h="1390622">
                <a:moveTo>
                  <a:pt x="0" y="0"/>
                </a:moveTo>
                <a:lnTo>
                  <a:pt x="1869744" y="0"/>
                </a:lnTo>
                <a:lnTo>
                  <a:pt x="1869744" y="1390622"/>
                </a:lnTo>
                <a:lnTo>
                  <a:pt x="0" y="13906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6" name="Freeform 6"/>
          <p:cNvSpPr/>
          <p:nvPr/>
        </p:nvSpPr>
        <p:spPr>
          <a:xfrm rot="3577242">
            <a:off x="2688618" y="2868446"/>
            <a:ext cx="2409579" cy="999975"/>
          </a:xfrm>
          <a:custGeom>
            <a:avLst/>
            <a:gdLst/>
            <a:ahLst/>
            <a:cxnLst/>
            <a:rect l="l" t="t" r="r" b="b"/>
            <a:pathLst>
              <a:path w="2409579" h="999975">
                <a:moveTo>
                  <a:pt x="0" y="0"/>
                </a:moveTo>
                <a:lnTo>
                  <a:pt x="2409579" y="0"/>
                </a:lnTo>
                <a:lnTo>
                  <a:pt x="2409579" y="999975"/>
                </a:lnTo>
                <a:lnTo>
                  <a:pt x="0" y="9999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7" name="Freeform 7"/>
          <p:cNvSpPr/>
          <p:nvPr/>
        </p:nvSpPr>
        <p:spPr>
          <a:xfrm>
            <a:off x="3385341" y="7067347"/>
            <a:ext cx="1263392" cy="1263392"/>
          </a:xfrm>
          <a:custGeom>
            <a:avLst/>
            <a:gdLst/>
            <a:ahLst/>
            <a:cxnLst/>
            <a:rect l="l" t="t" r="r" b="b"/>
            <a:pathLst>
              <a:path w="1263392" h="1263392">
                <a:moveTo>
                  <a:pt x="0" y="0"/>
                </a:moveTo>
                <a:lnTo>
                  <a:pt x="1263392" y="0"/>
                </a:lnTo>
                <a:lnTo>
                  <a:pt x="1263392" y="1263392"/>
                </a:lnTo>
                <a:lnTo>
                  <a:pt x="0" y="12633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8" name="Freeform 8"/>
          <p:cNvSpPr/>
          <p:nvPr/>
        </p:nvSpPr>
        <p:spPr>
          <a:xfrm>
            <a:off x="4797574" y="4238004"/>
            <a:ext cx="1821587" cy="1272834"/>
          </a:xfrm>
          <a:custGeom>
            <a:avLst/>
            <a:gdLst/>
            <a:ahLst/>
            <a:cxnLst/>
            <a:rect l="l" t="t" r="r" b="b"/>
            <a:pathLst>
              <a:path w="1821587" h="1272834">
                <a:moveTo>
                  <a:pt x="0" y="0"/>
                </a:moveTo>
                <a:lnTo>
                  <a:pt x="1821587" y="0"/>
                </a:lnTo>
                <a:lnTo>
                  <a:pt x="1821587" y="1272834"/>
                </a:lnTo>
                <a:lnTo>
                  <a:pt x="0" y="1272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9" name="Freeform 9"/>
          <p:cNvSpPr/>
          <p:nvPr/>
        </p:nvSpPr>
        <p:spPr>
          <a:xfrm rot="-1149409">
            <a:off x="3590440" y="299145"/>
            <a:ext cx="1399433" cy="1527349"/>
          </a:xfrm>
          <a:custGeom>
            <a:avLst/>
            <a:gdLst/>
            <a:ahLst/>
            <a:cxnLst/>
            <a:rect l="l" t="t" r="r" b="b"/>
            <a:pathLst>
              <a:path w="1399433" h="1527349">
                <a:moveTo>
                  <a:pt x="0" y="0"/>
                </a:moveTo>
                <a:lnTo>
                  <a:pt x="1399433" y="0"/>
                </a:lnTo>
                <a:lnTo>
                  <a:pt x="1399433" y="1527349"/>
                </a:lnTo>
                <a:lnTo>
                  <a:pt x="0" y="15273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0" name="Freeform 10"/>
          <p:cNvSpPr/>
          <p:nvPr/>
        </p:nvSpPr>
        <p:spPr>
          <a:xfrm rot="1972111">
            <a:off x="2635678" y="9016847"/>
            <a:ext cx="1777701" cy="1940192"/>
          </a:xfrm>
          <a:custGeom>
            <a:avLst/>
            <a:gdLst/>
            <a:ahLst/>
            <a:cxnLst/>
            <a:rect l="l" t="t" r="r" b="b"/>
            <a:pathLst>
              <a:path w="1777701" h="1940192">
                <a:moveTo>
                  <a:pt x="0" y="0"/>
                </a:moveTo>
                <a:lnTo>
                  <a:pt x="1777701" y="0"/>
                </a:lnTo>
                <a:lnTo>
                  <a:pt x="1777701" y="1940192"/>
                </a:lnTo>
                <a:lnTo>
                  <a:pt x="0" y="19401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>
          <a:xfrm rot="1410590">
            <a:off x="5825773" y="7259747"/>
            <a:ext cx="1248092" cy="1362174"/>
          </a:xfrm>
          <a:custGeom>
            <a:avLst/>
            <a:gdLst/>
            <a:ahLst/>
            <a:cxnLst/>
            <a:rect l="l" t="t" r="r" b="b"/>
            <a:pathLst>
              <a:path w="1248092" h="1362174">
                <a:moveTo>
                  <a:pt x="0" y="0"/>
                </a:moveTo>
                <a:lnTo>
                  <a:pt x="1248092" y="0"/>
                </a:lnTo>
                <a:lnTo>
                  <a:pt x="1248092" y="1362175"/>
                </a:lnTo>
                <a:lnTo>
                  <a:pt x="0" y="13621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2" name="Freeform 12"/>
          <p:cNvSpPr/>
          <p:nvPr/>
        </p:nvSpPr>
        <p:spPr>
          <a:xfrm rot="-2854713">
            <a:off x="3401306" y="5001118"/>
            <a:ext cx="1777701" cy="1940192"/>
          </a:xfrm>
          <a:custGeom>
            <a:avLst/>
            <a:gdLst/>
            <a:ahLst/>
            <a:cxnLst/>
            <a:rect l="l" t="t" r="r" b="b"/>
            <a:pathLst>
              <a:path w="1777701" h="1940192">
                <a:moveTo>
                  <a:pt x="0" y="0"/>
                </a:moveTo>
                <a:lnTo>
                  <a:pt x="1777701" y="0"/>
                </a:lnTo>
                <a:lnTo>
                  <a:pt x="1777701" y="1940193"/>
                </a:lnTo>
                <a:lnTo>
                  <a:pt x="0" y="19401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3" name="Freeform 13"/>
          <p:cNvSpPr/>
          <p:nvPr/>
        </p:nvSpPr>
        <p:spPr>
          <a:xfrm>
            <a:off x="15161131" y="214518"/>
            <a:ext cx="2878714" cy="1409763"/>
          </a:xfrm>
          <a:custGeom>
            <a:avLst/>
            <a:gdLst/>
            <a:ahLst/>
            <a:cxnLst/>
            <a:rect l="l" t="t" r="r" b="b"/>
            <a:pathLst>
              <a:path w="2878714" h="1409763">
                <a:moveTo>
                  <a:pt x="0" y="0"/>
                </a:moveTo>
                <a:lnTo>
                  <a:pt x="2878714" y="0"/>
                </a:lnTo>
                <a:lnTo>
                  <a:pt x="2878714" y="1409763"/>
                </a:lnTo>
                <a:lnTo>
                  <a:pt x="0" y="140976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4" name="TextBox 14"/>
          <p:cNvSpPr txBox="1"/>
          <p:nvPr/>
        </p:nvSpPr>
        <p:spPr>
          <a:xfrm>
            <a:off x="8966321" y="2769023"/>
            <a:ext cx="8716304" cy="998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60"/>
              </a:lnSpc>
            </a:pPr>
            <a:r>
              <a:rPr lang="en-US" sz="8000" b="1" spc="-704">
                <a:solidFill>
                  <a:srgbClr val="FFB706"/>
                </a:solidFill>
                <a:latin typeface="Garet Bold"/>
                <a:ea typeface="Garet Bold"/>
                <a:cs typeface="Garet Bold"/>
                <a:sym typeface="Garet Bold"/>
              </a:rPr>
              <a:t>ВІРУСНА ТРИВОГА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026027" y="5183229"/>
            <a:ext cx="8829475" cy="787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9"/>
              </a:lnSpc>
            </a:pPr>
            <a:r>
              <a:rPr lang="en-US" sz="2089" b="1" spc="-60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Шкідливий контент використовує яскраві кольори та різкі звуки, щоб "зачепити" твій мозок. Він працює як цифровий наркотик.</a:t>
            </a:r>
          </a:p>
        </p:txBody>
      </p:sp>
      <p:sp>
        <p:nvSpPr>
          <p:cNvPr id="16" name="Freeform 16"/>
          <p:cNvSpPr/>
          <p:nvPr/>
        </p:nvSpPr>
        <p:spPr>
          <a:xfrm rot="-1563522">
            <a:off x="1857874" y="4096668"/>
            <a:ext cx="1885845" cy="1680759"/>
          </a:xfrm>
          <a:custGeom>
            <a:avLst/>
            <a:gdLst/>
            <a:ahLst/>
            <a:cxnLst/>
            <a:rect l="l" t="t" r="r" b="b"/>
            <a:pathLst>
              <a:path w="1885845" h="1680759">
                <a:moveTo>
                  <a:pt x="0" y="0"/>
                </a:moveTo>
                <a:lnTo>
                  <a:pt x="1885845" y="0"/>
                </a:lnTo>
                <a:lnTo>
                  <a:pt x="1885845" y="1680759"/>
                </a:lnTo>
                <a:lnTo>
                  <a:pt x="0" y="16807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7" name="Freeform 17"/>
          <p:cNvSpPr/>
          <p:nvPr/>
        </p:nvSpPr>
        <p:spPr>
          <a:xfrm rot="-1324746">
            <a:off x="740672" y="1063455"/>
            <a:ext cx="1079454" cy="1079454"/>
          </a:xfrm>
          <a:custGeom>
            <a:avLst/>
            <a:gdLst/>
            <a:ahLst/>
            <a:cxnLst/>
            <a:rect l="l" t="t" r="r" b="b"/>
            <a:pathLst>
              <a:path w="1079454" h="1079454">
                <a:moveTo>
                  <a:pt x="0" y="0"/>
                </a:moveTo>
                <a:lnTo>
                  <a:pt x="1079454" y="0"/>
                </a:lnTo>
                <a:lnTo>
                  <a:pt x="1079454" y="1079454"/>
                </a:lnTo>
                <a:lnTo>
                  <a:pt x="0" y="10794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8" name="Freeform 18"/>
          <p:cNvSpPr/>
          <p:nvPr/>
        </p:nvSpPr>
        <p:spPr>
          <a:xfrm rot="-1905241">
            <a:off x="1341657" y="7780480"/>
            <a:ext cx="1869744" cy="1390622"/>
          </a:xfrm>
          <a:custGeom>
            <a:avLst/>
            <a:gdLst/>
            <a:ahLst/>
            <a:cxnLst/>
            <a:rect l="l" t="t" r="r" b="b"/>
            <a:pathLst>
              <a:path w="1869744" h="1390622">
                <a:moveTo>
                  <a:pt x="0" y="0"/>
                </a:moveTo>
                <a:lnTo>
                  <a:pt x="1869744" y="0"/>
                </a:lnTo>
                <a:lnTo>
                  <a:pt x="1869744" y="1390622"/>
                </a:lnTo>
                <a:lnTo>
                  <a:pt x="0" y="13906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9" name="Freeform 19"/>
          <p:cNvSpPr/>
          <p:nvPr/>
        </p:nvSpPr>
        <p:spPr>
          <a:xfrm rot="3577242">
            <a:off x="-1129747" y="1571254"/>
            <a:ext cx="2409579" cy="999975"/>
          </a:xfrm>
          <a:custGeom>
            <a:avLst/>
            <a:gdLst/>
            <a:ahLst/>
            <a:cxnLst/>
            <a:rect l="l" t="t" r="r" b="b"/>
            <a:pathLst>
              <a:path w="2409579" h="999975">
                <a:moveTo>
                  <a:pt x="0" y="0"/>
                </a:moveTo>
                <a:lnTo>
                  <a:pt x="2409579" y="0"/>
                </a:lnTo>
                <a:lnTo>
                  <a:pt x="2409579" y="999975"/>
                </a:lnTo>
                <a:lnTo>
                  <a:pt x="0" y="9999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20" name="Freeform 20"/>
          <p:cNvSpPr/>
          <p:nvPr/>
        </p:nvSpPr>
        <p:spPr>
          <a:xfrm>
            <a:off x="2049307" y="431123"/>
            <a:ext cx="1263392" cy="1263392"/>
          </a:xfrm>
          <a:custGeom>
            <a:avLst/>
            <a:gdLst/>
            <a:ahLst/>
            <a:cxnLst/>
            <a:rect l="l" t="t" r="r" b="b"/>
            <a:pathLst>
              <a:path w="1263392" h="1263392">
                <a:moveTo>
                  <a:pt x="0" y="0"/>
                </a:moveTo>
                <a:lnTo>
                  <a:pt x="1263392" y="0"/>
                </a:lnTo>
                <a:lnTo>
                  <a:pt x="1263392" y="1263393"/>
                </a:lnTo>
                <a:lnTo>
                  <a:pt x="0" y="12633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21" name="Freeform 21"/>
          <p:cNvSpPr/>
          <p:nvPr/>
        </p:nvSpPr>
        <p:spPr>
          <a:xfrm>
            <a:off x="979210" y="2940812"/>
            <a:ext cx="1821587" cy="1272834"/>
          </a:xfrm>
          <a:custGeom>
            <a:avLst/>
            <a:gdLst/>
            <a:ahLst/>
            <a:cxnLst/>
            <a:rect l="l" t="t" r="r" b="b"/>
            <a:pathLst>
              <a:path w="1821587" h="1272834">
                <a:moveTo>
                  <a:pt x="0" y="0"/>
                </a:moveTo>
                <a:lnTo>
                  <a:pt x="1821586" y="0"/>
                </a:lnTo>
                <a:lnTo>
                  <a:pt x="1821586" y="1272834"/>
                </a:lnTo>
                <a:lnTo>
                  <a:pt x="0" y="1272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22" name="Freeform 22"/>
          <p:cNvSpPr/>
          <p:nvPr/>
        </p:nvSpPr>
        <p:spPr>
          <a:xfrm rot="-1149409">
            <a:off x="-227925" y="-998047"/>
            <a:ext cx="1399433" cy="1527349"/>
          </a:xfrm>
          <a:custGeom>
            <a:avLst/>
            <a:gdLst/>
            <a:ahLst/>
            <a:cxnLst/>
            <a:rect l="l" t="t" r="r" b="b"/>
            <a:pathLst>
              <a:path w="1399433" h="1527349">
                <a:moveTo>
                  <a:pt x="0" y="0"/>
                </a:moveTo>
                <a:lnTo>
                  <a:pt x="1399433" y="0"/>
                </a:lnTo>
                <a:lnTo>
                  <a:pt x="1399433" y="1527349"/>
                </a:lnTo>
                <a:lnTo>
                  <a:pt x="0" y="15273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23" name="Freeform 23"/>
          <p:cNvSpPr/>
          <p:nvPr/>
        </p:nvSpPr>
        <p:spPr>
          <a:xfrm rot="1972111">
            <a:off x="-1182687" y="7719655"/>
            <a:ext cx="1777701" cy="1940192"/>
          </a:xfrm>
          <a:custGeom>
            <a:avLst/>
            <a:gdLst/>
            <a:ahLst/>
            <a:cxnLst/>
            <a:rect l="l" t="t" r="r" b="b"/>
            <a:pathLst>
              <a:path w="1777701" h="1940192">
                <a:moveTo>
                  <a:pt x="0" y="0"/>
                </a:moveTo>
                <a:lnTo>
                  <a:pt x="1777702" y="0"/>
                </a:lnTo>
                <a:lnTo>
                  <a:pt x="1777702" y="1940192"/>
                </a:lnTo>
                <a:lnTo>
                  <a:pt x="0" y="19401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24" name="Freeform 24"/>
          <p:cNvSpPr/>
          <p:nvPr/>
        </p:nvSpPr>
        <p:spPr>
          <a:xfrm rot="1410590">
            <a:off x="2007408" y="5962555"/>
            <a:ext cx="1248092" cy="1362174"/>
          </a:xfrm>
          <a:custGeom>
            <a:avLst/>
            <a:gdLst/>
            <a:ahLst/>
            <a:cxnLst/>
            <a:rect l="l" t="t" r="r" b="b"/>
            <a:pathLst>
              <a:path w="1248092" h="1362174">
                <a:moveTo>
                  <a:pt x="0" y="0"/>
                </a:moveTo>
                <a:lnTo>
                  <a:pt x="1248093" y="0"/>
                </a:lnTo>
                <a:lnTo>
                  <a:pt x="1248093" y="1362175"/>
                </a:lnTo>
                <a:lnTo>
                  <a:pt x="0" y="13621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25" name="Freeform 25"/>
          <p:cNvSpPr/>
          <p:nvPr/>
        </p:nvSpPr>
        <p:spPr>
          <a:xfrm rot="-2854713">
            <a:off x="-417059" y="3703926"/>
            <a:ext cx="1777701" cy="1940192"/>
          </a:xfrm>
          <a:custGeom>
            <a:avLst/>
            <a:gdLst/>
            <a:ahLst/>
            <a:cxnLst/>
            <a:rect l="l" t="t" r="r" b="b"/>
            <a:pathLst>
              <a:path w="1777701" h="1940192">
                <a:moveTo>
                  <a:pt x="0" y="0"/>
                </a:moveTo>
                <a:lnTo>
                  <a:pt x="1777701" y="0"/>
                </a:lnTo>
                <a:lnTo>
                  <a:pt x="1777701" y="1940192"/>
                </a:lnTo>
                <a:lnTo>
                  <a:pt x="0" y="19401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26" name="Freeform 26"/>
          <p:cNvSpPr/>
          <p:nvPr/>
        </p:nvSpPr>
        <p:spPr>
          <a:xfrm rot="-1324746">
            <a:off x="575942" y="6103915"/>
            <a:ext cx="1079454" cy="1079454"/>
          </a:xfrm>
          <a:custGeom>
            <a:avLst/>
            <a:gdLst/>
            <a:ahLst/>
            <a:cxnLst/>
            <a:rect l="l" t="t" r="r" b="b"/>
            <a:pathLst>
              <a:path w="1079454" h="1079454">
                <a:moveTo>
                  <a:pt x="0" y="0"/>
                </a:moveTo>
                <a:lnTo>
                  <a:pt x="1079454" y="0"/>
                </a:lnTo>
                <a:lnTo>
                  <a:pt x="1079454" y="1079454"/>
                </a:lnTo>
                <a:lnTo>
                  <a:pt x="0" y="10794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27" name="Freeform 27"/>
          <p:cNvSpPr/>
          <p:nvPr/>
        </p:nvSpPr>
        <p:spPr>
          <a:xfrm rot="-1563522">
            <a:off x="172747" y="9398494"/>
            <a:ext cx="1885845" cy="1680759"/>
          </a:xfrm>
          <a:custGeom>
            <a:avLst/>
            <a:gdLst/>
            <a:ahLst/>
            <a:cxnLst/>
            <a:rect l="l" t="t" r="r" b="b"/>
            <a:pathLst>
              <a:path w="1885845" h="1680759">
                <a:moveTo>
                  <a:pt x="0" y="0"/>
                </a:moveTo>
                <a:lnTo>
                  <a:pt x="1885844" y="0"/>
                </a:lnTo>
                <a:lnTo>
                  <a:pt x="1885844" y="1680758"/>
                </a:lnTo>
                <a:lnTo>
                  <a:pt x="0" y="16807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28" name="TextBox 28"/>
          <p:cNvSpPr txBox="1"/>
          <p:nvPr/>
        </p:nvSpPr>
        <p:spPr>
          <a:xfrm>
            <a:off x="8966321" y="4598859"/>
            <a:ext cx="4267994" cy="466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70"/>
              </a:lnSpc>
            </a:pPr>
            <a:r>
              <a:rPr lang="en-US" sz="3430" b="1" spc="-188">
                <a:solidFill>
                  <a:srgbClr val="FAB106"/>
                </a:solidFill>
                <a:latin typeface="Cerebri Heavy"/>
                <a:ea typeface="Cerebri Heavy"/>
                <a:cs typeface="Cerebri Heavy"/>
                <a:sym typeface="Cerebri Heavy"/>
              </a:rPr>
              <a:t>ЕФЕКТ ПРИСУТНОСТІ</a:t>
            </a:r>
          </a:p>
        </p:txBody>
      </p:sp>
      <p:sp>
        <p:nvSpPr>
          <p:cNvPr id="29" name="Freeform 29"/>
          <p:cNvSpPr/>
          <p:nvPr/>
        </p:nvSpPr>
        <p:spPr>
          <a:xfrm rot="274048" flipV="1">
            <a:off x="11441599" y="6857430"/>
            <a:ext cx="7267374" cy="6259026"/>
          </a:xfrm>
          <a:custGeom>
            <a:avLst/>
            <a:gdLst/>
            <a:ahLst/>
            <a:cxnLst/>
            <a:rect l="l" t="t" r="r" b="b"/>
            <a:pathLst>
              <a:path w="7267374" h="6259026">
                <a:moveTo>
                  <a:pt x="0" y="6259026"/>
                </a:moveTo>
                <a:lnTo>
                  <a:pt x="7267375" y="6259026"/>
                </a:lnTo>
                <a:lnTo>
                  <a:pt x="7267375" y="0"/>
                </a:lnTo>
                <a:lnTo>
                  <a:pt x="0" y="0"/>
                </a:lnTo>
                <a:lnTo>
                  <a:pt x="0" y="6259026"/>
                </a:lnTo>
                <a:close/>
              </a:path>
            </a:pathLst>
          </a:custGeom>
          <a:blipFill>
            <a:blip>
              <a:alphaModFix amt="43000"/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0" name="TextBox 30"/>
          <p:cNvSpPr txBox="1"/>
          <p:nvPr/>
        </p:nvSpPr>
        <p:spPr>
          <a:xfrm>
            <a:off x="12295071" y="8206914"/>
            <a:ext cx="5560430" cy="2213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8"/>
              </a:lnSpc>
            </a:pPr>
            <a:r>
              <a:rPr lang="en-US" sz="2709" b="1" spc="-78">
                <a:solidFill>
                  <a:srgbClr val="FDB306"/>
                </a:solidFill>
                <a:latin typeface="Univers Bold"/>
                <a:ea typeface="Univers Bold"/>
                <a:cs typeface="Univers Bold"/>
                <a:sym typeface="Univers Bold"/>
              </a:rPr>
              <a:t>ПАМ'ЯТАЙ:</a:t>
            </a:r>
          </a:p>
          <a:p>
            <a:pPr algn="ctr">
              <a:lnSpc>
                <a:spcPts val="2660"/>
              </a:lnSpc>
            </a:pPr>
            <a:r>
              <a:rPr lang="en-US" sz="1834" b="1" spc="-53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Алгоритми соцмереж не мають моралі. </a:t>
            </a:r>
          </a:p>
          <a:p>
            <a:pPr algn="ctr">
              <a:lnSpc>
                <a:spcPts val="2660"/>
              </a:lnSpc>
            </a:pPr>
            <a:r>
              <a:rPr lang="en-US" sz="1834" b="1" spc="-53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Вони показують те, що ти дивишся найдовше. </a:t>
            </a:r>
          </a:p>
          <a:p>
            <a:pPr algn="ctr">
              <a:lnSpc>
                <a:spcPts val="2660"/>
              </a:lnSpc>
            </a:pPr>
            <a:r>
              <a:rPr lang="en-US" sz="1834" b="1" spc="-53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Якщо ти дивишся жахи — ти будеш бачити їх постійно.</a:t>
            </a:r>
          </a:p>
          <a:p>
            <a:pPr algn="ctr">
              <a:lnSpc>
                <a:spcPts val="2660"/>
              </a:lnSpc>
            </a:pPr>
            <a:endParaRPr lang="en-US" sz="1834" b="1" spc="-53">
              <a:solidFill>
                <a:srgbClr val="FFFFFF"/>
              </a:solidFill>
              <a:latin typeface="Univers Bold"/>
              <a:ea typeface="Univers Bold"/>
              <a:cs typeface="Univers Bold"/>
              <a:sym typeface="Univers Bol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 rot="-1115670">
            <a:off x="10001576" y="2921204"/>
            <a:ext cx="6288665" cy="5416113"/>
          </a:xfrm>
          <a:custGeom>
            <a:avLst/>
            <a:gdLst/>
            <a:ahLst/>
            <a:cxnLst/>
            <a:rect l="l" t="t" r="r" b="b"/>
            <a:pathLst>
              <a:path w="6288665" h="5416113">
                <a:moveTo>
                  <a:pt x="0" y="0"/>
                </a:moveTo>
                <a:lnTo>
                  <a:pt x="6288665" y="0"/>
                </a:lnTo>
                <a:lnTo>
                  <a:pt x="6288665" y="5416113"/>
                </a:lnTo>
                <a:lnTo>
                  <a:pt x="0" y="54161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" name="Freeform 4"/>
          <p:cNvSpPr/>
          <p:nvPr/>
        </p:nvSpPr>
        <p:spPr>
          <a:xfrm>
            <a:off x="12201457" y="4030082"/>
            <a:ext cx="6812649" cy="7209152"/>
          </a:xfrm>
          <a:custGeom>
            <a:avLst/>
            <a:gdLst/>
            <a:ahLst/>
            <a:cxnLst/>
            <a:rect l="l" t="t" r="r" b="b"/>
            <a:pathLst>
              <a:path w="6812649" h="7209152">
                <a:moveTo>
                  <a:pt x="0" y="0"/>
                </a:moveTo>
                <a:lnTo>
                  <a:pt x="6812649" y="0"/>
                </a:lnTo>
                <a:lnTo>
                  <a:pt x="6812649" y="7209153"/>
                </a:lnTo>
                <a:lnTo>
                  <a:pt x="0" y="72091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5" name="TextBox 5"/>
          <p:cNvSpPr txBox="1"/>
          <p:nvPr/>
        </p:nvSpPr>
        <p:spPr>
          <a:xfrm>
            <a:off x="7055304" y="383075"/>
            <a:ext cx="7414170" cy="1864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276"/>
              </a:lnSpc>
            </a:pPr>
            <a:r>
              <a:rPr lang="en-US" sz="6800" b="1" spc="-374">
                <a:solidFill>
                  <a:srgbClr val="FFB506"/>
                </a:solidFill>
                <a:latin typeface="Cerebri Heavy"/>
                <a:ea typeface="Cerebri Heavy"/>
                <a:cs typeface="Cerebri Heavy"/>
                <a:sym typeface="Cerebri Heavy"/>
              </a:rPr>
              <a:t>ЗАХИЩЕННИЙ ПРОСТІР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263504" y="4622131"/>
            <a:ext cx="7872340" cy="674424"/>
            <a:chOff x="0" y="0"/>
            <a:chExt cx="4743779" cy="4064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743779" cy="406400"/>
            </a:xfrm>
            <a:custGeom>
              <a:avLst/>
              <a:gdLst/>
              <a:ahLst/>
              <a:cxnLst/>
              <a:rect l="l" t="t" r="r" b="b"/>
              <a:pathLst>
                <a:path w="4743779" h="406400">
                  <a:moveTo>
                    <a:pt x="4540579" y="0"/>
                  </a:moveTo>
                  <a:cubicBezTo>
                    <a:pt x="4652803" y="0"/>
                    <a:pt x="4743779" y="90976"/>
                    <a:pt x="4743779" y="203200"/>
                  </a:cubicBezTo>
                  <a:cubicBezTo>
                    <a:pt x="4743779" y="315424"/>
                    <a:pt x="4652803" y="406400"/>
                    <a:pt x="4540579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3C3B41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4743779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2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775345" y="4785299"/>
            <a:ext cx="6873574" cy="360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2"/>
              </a:lnSpc>
            </a:pPr>
            <a:r>
              <a:rPr lang="en-US" sz="2245" spc="-65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Заклей веб-камеру, коли не використовуєш.</a:t>
            </a:r>
          </a:p>
        </p:txBody>
      </p:sp>
      <p:sp>
        <p:nvSpPr>
          <p:cNvPr id="10" name="Freeform 10"/>
          <p:cNvSpPr/>
          <p:nvPr/>
        </p:nvSpPr>
        <p:spPr>
          <a:xfrm>
            <a:off x="15161131" y="214518"/>
            <a:ext cx="2878714" cy="1409763"/>
          </a:xfrm>
          <a:custGeom>
            <a:avLst/>
            <a:gdLst/>
            <a:ahLst/>
            <a:cxnLst/>
            <a:rect l="l" t="t" r="r" b="b"/>
            <a:pathLst>
              <a:path w="2878714" h="1409763">
                <a:moveTo>
                  <a:pt x="0" y="0"/>
                </a:moveTo>
                <a:lnTo>
                  <a:pt x="2878714" y="0"/>
                </a:lnTo>
                <a:lnTo>
                  <a:pt x="2878714" y="1409763"/>
                </a:lnTo>
                <a:lnTo>
                  <a:pt x="0" y="14097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1" name="TextBox 11"/>
          <p:cNvSpPr txBox="1"/>
          <p:nvPr/>
        </p:nvSpPr>
        <p:spPr>
          <a:xfrm>
            <a:off x="1540541" y="3190918"/>
            <a:ext cx="8829475" cy="787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9"/>
              </a:lnSpc>
            </a:pPr>
            <a:r>
              <a:rPr lang="en-US" sz="2089" b="1" spc="-60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Твоя безпека — це не стіна, а процес. Щоденна цифрова гігієна робить тебе невразливим.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92589" y="2668769"/>
            <a:ext cx="4267994" cy="466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70"/>
              </a:lnSpc>
            </a:pPr>
            <a:r>
              <a:rPr lang="en-US" sz="3430" b="1" spc="-188">
                <a:solidFill>
                  <a:srgbClr val="FAB106"/>
                </a:solidFill>
                <a:latin typeface="Cerebri Heavy"/>
                <a:ea typeface="Cerebri Heavy"/>
                <a:cs typeface="Cerebri Heavy"/>
                <a:sym typeface="Cerebri Heavy"/>
              </a:rPr>
              <a:t>ЕФЕКТ ПРИСУТНОСТІ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263504" y="5448955"/>
            <a:ext cx="7872340" cy="674424"/>
            <a:chOff x="0" y="0"/>
            <a:chExt cx="4743779" cy="4064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743779" cy="406400"/>
            </a:xfrm>
            <a:custGeom>
              <a:avLst/>
              <a:gdLst/>
              <a:ahLst/>
              <a:cxnLst/>
              <a:rect l="l" t="t" r="r" b="b"/>
              <a:pathLst>
                <a:path w="4743779" h="406400">
                  <a:moveTo>
                    <a:pt x="4540579" y="0"/>
                  </a:moveTo>
                  <a:cubicBezTo>
                    <a:pt x="4652803" y="0"/>
                    <a:pt x="4743779" y="90976"/>
                    <a:pt x="4743779" y="203200"/>
                  </a:cubicBezTo>
                  <a:cubicBezTo>
                    <a:pt x="4743779" y="315424"/>
                    <a:pt x="4652803" y="406400"/>
                    <a:pt x="4540579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3C3B41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4743779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2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775345" y="5612123"/>
            <a:ext cx="7526855" cy="360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2"/>
              </a:lnSpc>
            </a:pPr>
            <a:r>
              <a:rPr lang="en-US" sz="2245" spc="-65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Не переходь за посиланнями від незнайомців.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263504" y="6275779"/>
            <a:ext cx="7872340" cy="674424"/>
            <a:chOff x="0" y="0"/>
            <a:chExt cx="4743779" cy="4064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743779" cy="406400"/>
            </a:xfrm>
            <a:custGeom>
              <a:avLst/>
              <a:gdLst/>
              <a:ahLst/>
              <a:cxnLst/>
              <a:rect l="l" t="t" r="r" b="b"/>
              <a:pathLst>
                <a:path w="4743779" h="406400">
                  <a:moveTo>
                    <a:pt x="4540579" y="0"/>
                  </a:moveTo>
                  <a:cubicBezTo>
                    <a:pt x="4652803" y="0"/>
                    <a:pt x="4743779" y="90976"/>
                    <a:pt x="4743779" y="203200"/>
                  </a:cubicBezTo>
                  <a:cubicBezTo>
                    <a:pt x="4743779" y="315424"/>
                    <a:pt x="4652803" y="406400"/>
                    <a:pt x="4540579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3C3B41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4743779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2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775345" y="6438947"/>
            <a:ext cx="6873574" cy="360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2"/>
              </a:lnSpc>
            </a:pPr>
            <a:r>
              <a:rPr lang="en-US" sz="2245" spc="-65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Очищуй список друзів раз на місяць.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263504" y="7102603"/>
            <a:ext cx="7872340" cy="674424"/>
            <a:chOff x="0" y="0"/>
            <a:chExt cx="4743779" cy="4064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743779" cy="406400"/>
            </a:xfrm>
            <a:custGeom>
              <a:avLst/>
              <a:gdLst/>
              <a:ahLst/>
              <a:cxnLst/>
              <a:rect l="l" t="t" r="r" b="b"/>
              <a:pathLst>
                <a:path w="4743779" h="406400">
                  <a:moveTo>
                    <a:pt x="4540579" y="0"/>
                  </a:moveTo>
                  <a:cubicBezTo>
                    <a:pt x="4652803" y="0"/>
                    <a:pt x="4743779" y="90976"/>
                    <a:pt x="4743779" y="203200"/>
                  </a:cubicBezTo>
                  <a:cubicBezTo>
                    <a:pt x="4743779" y="315424"/>
                    <a:pt x="4652803" y="406400"/>
                    <a:pt x="4540579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3C3B41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4743779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2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775345" y="7265771"/>
            <a:ext cx="6873574" cy="360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2"/>
              </a:lnSpc>
            </a:pPr>
            <a:r>
              <a:rPr lang="en-US" sz="2245" spc="-65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Встанови застосунок код-підтвердження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263504" y="7929428"/>
            <a:ext cx="7872340" cy="674424"/>
            <a:chOff x="0" y="0"/>
            <a:chExt cx="4743779" cy="4064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743779" cy="406400"/>
            </a:xfrm>
            <a:custGeom>
              <a:avLst/>
              <a:gdLst/>
              <a:ahLst/>
              <a:cxnLst/>
              <a:rect l="l" t="t" r="r" b="b"/>
              <a:pathLst>
                <a:path w="4743779" h="406400">
                  <a:moveTo>
                    <a:pt x="4540579" y="0"/>
                  </a:moveTo>
                  <a:cubicBezTo>
                    <a:pt x="4652803" y="0"/>
                    <a:pt x="4743779" y="90976"/>
                    <a:pt x="4743779" y="203200"/>
                  </a:cubicBezTo>
                  <a:cubicBezTo>
                    <a:pt x="4743779" y="315424"/>
                    <a:pt x="4652803" y="406400"/>
                    <a:pt x="4540579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3C3B41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28575"/>
              <a:ext cx="4743779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2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775345" y="8092595"/>
            <a:ext cx="6873574" cy="360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2"/>
              </a:lnSpc>
            </a:pPr>
            <a:r>
              <a:rPr lang="en-US" sz="2245" spc="-65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Використовуй різні паролі в онлайн-сервісах.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263504" y="8756252"/>
            <a:ext cx="7872340" cy="674424"/>
            <a:chOff x="0" y="0"/>
            <a:chExt cx="4743779" cy="4064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743779" cy="406400"/>
            </a:xfrm>
            <a:custGeom>
              <a:avLst/>
              <a:gdLst/>
              <a:ahLst/>
              <a:cxnLst/>
              <a:rect l="l" t="t" r="r" b="b"/>
              <a:pathLst>
                <a:path w="4743779" h="406400">
                  <a:moveTo>
                    <a:pt x="4540579" y="0"/>
                  </a:moveTo>
                  <a:cubicBezTo>
                    <a:pt x="4652803" y="0"/>
                    <a:pt x="4743779" y="90976"/>
                    <a:pt x="4743779" y="203200"/>
                  </a:cubicBezTo>
                  <a:cubicBezTo>
                    <a:pt x="4743779" y="315424"/>
                    <a:pt x="4652803" y="406400"/>
                    <a:pt x="4540579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3C3B41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28575"/>
              <a:ext cx="4743779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42"/>
                </a:lnSpc>
              </a:pPr>
              <a:endParaRPr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775345" y="8919419"/>
            <a:ext cx="6873574" cy="360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2"/>
              </a:lnSpc>
            </a:pPr>
            <a:r>
              <a:rPr lang="en-US" sz="2245" spc="-65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Закрий акаунт від незнайомців.</a:t>
            </a:r>
          </a:p>
        </p:txBody>
      </p:sp>
      <p:sp>
        <p:nvSpPr>
          <p:cNvPr id="33" name="Freeform 33"/>
          <p:cNvSpPr/>
          <p:nvPr/>
        </p:nvSpPr>
        <p:spPr>
          <a:xfrm>
            <a:off x="1028700" y="4398096"/>
            <a:ext cx="549321" cy="561247"/>
          </a:xfrm>
          <a:custGeom>
            <a:avLst/>
            <a:gdLst/>
            <a:ahLst/>
            <a:cxnLst/>
            <a:rect l="l" t="t" r="r" b="b"/>
            <a:pathLst>
              <a:path w="549321" h="561247">
                <a:moveTo>
                  <a:pt x="0" y="0"/>
                </a:moveTo>
                <a:lnTo>
                  <a:pt x="549321" y="0"/>
                </a:lnTo>
                <a:lnTo>
                  <a:pt x="549321" y="561247"/>
                </a:lnTo>
                <a:lnTo>
                  <a:pt x="0" y="561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4" name="Freeform 34"/>
          <p:cNvSpPr/>
          <p:nvPr/>
        </p:nvSpPr>
        <p:spPr>
          <a:xfrm>
            <a:off x="8752879" y="5296555"/>
            <a:ext cx="549321" cy="561247"/>
          </a:xfrm>
          <a:custGeom>
            <a:avLst/>
            <a:gdLst/>
            <a:ahLst/>
            <a:cxnLst/>
            <a:rect l="l" t="t" r="r" b="b"/>
            <a:pathLst>
              <a:path w="549321" h="561247">
                <a:moveTo>
                  <a:pt x="0" y="0"/>
                </a:moveTo>
                <a:lnTo>
                  <a:pt x="549321" y="0"/>
                </a:lnTo>
                <a:lnTo>
                  <a:pt x="549321" y="561247"/>
                </a:lnTo>
                <a:lnTo>
                  <a:pt x="0" y="561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5" name="Freeform 35"/>
          <p:cNvSpPr/>
          <p:nvPr/>
        </p:nvSpPr>
        <p:spPr>
          <a:xfrm>
            <a:off x="16477058" y="6126674"/>
            <a:ext cx="549321" cy="561247"/>
          </a:xfrm>
          <a:custGeom>
            <a:avLst/>
            <a:gdLst/>
            <a:ahLst/>
            <a:cxnLst/>
            <a:rect l="l" t="t" r="r" b="b"/>
            <a:pathLst>
              <a:path w="549321" h="561247">
                <a:moveTo>
                  <a:pt x="0" y="0"/>
                </a:moveTo>
                <a:lnTo>
                  <a:pt x="549321" y="0"/>
                </a:lnTo>
                <a:lnTo>
                  <a:pt x="549321" y="561247"/>
                </a:lnTo>
                <a:lnTo>
                  <a:pt x="0" y="561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6" name="Freeform 36"/>
          <p:cNvSpPr/>
          <p:nvPr/>
        </p:nvSpPr>
        <p:spPr>
          <a:xfrm>
            <a:off x="1028700" y="6126674"/>
            <a:ext cx="549321" cy="561247"/>
          </a:xfrm>
          <a:custGeom>
            <a:avLst/>
            <a:gdLst/>
            <a:ahLst/>
            <a:cxnLst/>
            <a:rect l="l" t="t" r="r" b="b"/>
            <a:pathLst>
              <a:path w="549321" h="561247">
                <a:moveTo>
                  <a:pt x="0" y="0"/>
                </a:moveTo>
                <a:lnTo>
                  <a:pt x="549321" y="0"/>
                </a:lnTo>
                <a:lnTo>
                  <a:pt x="549321" y="561247"/>
                </a:lnTo>
                <a:lnTo>
                  <a:pt x="0" y="561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7" name="Freeform 37"/>
          <p:cNvSpPr/>
          <p:nvPr/>
        </p:nvSpPr>
        <p:spPr>
          <a:xfrm>
            <a:off x="8752879" y="6878568"/>
            <a:ext cx="549321" cy="561247"/>
          </a:xfrm>
          <a:custGeom>
            <a:avLst/>
            <a:gdLst/>
            <a:ahLst/>
            <a:cxnLst/>
            <a:rect l="l" t="t" r="r" b="b"/>
            <a:pathLst>
              <a:path w="549321" h="561247">
                <a:moveTo>
                  <a:pt x="0" y="0"/>
                </a:moveTo>
                <a:lnTo>
                  <a:pt x="549321" y="0"/>
                </a:lnTo>
                <a:lnTo>
                  <a:pt x="549321" y="561248"/>
                </a:lnTo>
                <a:lnTo>
                  <a:pt x="0" y="5612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8" name="Freeform 38"/>
          <p:cNvSpPr/>
          <p:nvPr/>
        </p:nvSpPr>
        <p:spPr>
          <a:xfrm>
            <a:off x="16477058" y="7630463"/>
            <a:ext cx="549321" cy="561247"/>
          </a:xfrm>
          <a:custGeom>
            <a:avLst/>
            <a:gdLst/>
            <a:ahLst/>
            <a:cxnLst/>
            <a:rect l="l" t="t" r="r" b="b"/>
            <a:pathLst>
              <a:path w="549321" h="561247">
                <a:moveTo>
                  <a:pt x="0" y="0"/>
                </a:moveTo>
                <a:lnTo>
                  <a:pt x="549321" y="0"/>
                </a:lnTo>
                <a:lnTo>
                  <a:pt x="549321" y="561247"/>
                </a:lnTo>
                <a:lnTo>
                  <a:pt x="0" y="561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9" name="Freeform 39"/>
          <p:cNvSpPr/>
          <p:nvPr/>
        </p:nvSpPr>
        <p:spPr>
          <a:xfrm>
            <a:off x="1028700" y="7831022"/>
            <a:ext cx="549321" cy="561247"/>
          </a:xfrm>
          <a:custGeom>
            <a:avLst/>
            <a:gdLst/>
            <a:ahLst/>
            <a:cxnLst/>
            <a:rect l="l" t="t" r="r" b="b"/>
            <a:pathLst>
              <a:path w="549321" h="561247">
                <a:moveTo>
                  <a:pt x="0" y="0"/>
                </a:moveTo>
                <a:lnTo>
                  <a:pt x="549321" y="0"/>
                </a:lnTo>
                <a:lnTo>
                  <a:pt x="549321" y="561247"/>
                </a:lnTo>
                <a:lnTo>
                  <a:pt x="0" y="561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0" name="Freeform 40"/>
          <p:cNvSpPr/>
          <p:nvPr/>
        </p:nvSpPr>
        <p:spPr>
          <a:xfrm>
            <a:off x="8752879" y="8812840"/>
            <a:ext cx="549321" cy="561247"/>
          </a:xfrm>
          <a:custGeom>
            <a:avLst/>
            <a:gdLst/>
            <a:ahLst/>
            <a:cxnLst/>
            <a:rect l="l" t="t" r="r" b="b"/>
            <a:pathLst>
              <a:path w="549321" h="561247">
                <a:moveTo>
                  <a:pt x="0" y="0"/>
                </a:moveTo>
                <a:lnTo>
                  <a:pt x="549321" y="0"/>
                </a:lnTo>
                <a:lnTo>
                  <a:pt x="549321" y="561247"/>
                </a:lnTo>
                <a:lnTo>
                  <a:pt x="0" y="561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 rot="1932075">
            <a:off x="12295122" y="-2679296"/>
            <a:ext cx="8610731" cy="7415992"/>
          </a:xfrm>
          <a:custGeom>
            <a:avLst/>
            <a:gdLst/>
            <a:ahLst/>
            <a:cxnLst/>
            <a:rect l="l" t="t" r="r" b="b"/>
            <a:pathLst>
              <a:path w="8610731" h="7415992">
                <a:moveTo>
                  <a:pt x="0" y="0"/>
                </a:moveTo>
                <a:lnTo>
                  <a:pt x="8610732" y="0"/>
                </a:lnTo>
                <a:lnTo>
                  <a:pt x="8610732" y="7415992"/>
                </a:lnTo>
                <a:lnTo>
                  <a:pt x="0" y="74159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" name="Freeform 4"/>
          <p:cNvSpPr/>
          <p:nvPr/>
        </p:nvSpPr>
        <p:spPr>
          <a:xfrm rot="1599646" flipH="1">
            <a:off x="14092104" y="6672422"/>
            <a:ext cx="5408016" cy="4718494"/>
          </a:xfrm>
          <a:custGeom>
            <a:avLst/>
            <a:gdLst/>
            <a:ahLst/>
            <a:cxnLst/>
            <a:rect l="l" t="t" r="r" b="b"/>
            <a:pathLst>
              <a:path w="5408016" h="4718494">
                <a:moveTo>
                  <a:pt x="5408017" y="0"/>
                </a:moveTo>
                <a:lnTo>
                  <a:pt x="0" y="0"/>
                </a:lnTo>
                <a:lnTo>
                  <a:pt x="0" y="4718494"/>
                </a:lnTo>
                <a:lnTo>
                  <a:pt x="5408017" y="4718494"/>
                </a:lnTo>
                <a:lnTo>
                  <a:pt x="5408017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5" name="Freeform 5"/>
          <p:cNvSpPr/>
          <p:nvPr/>
        </p:nvSpPr>
        <p:spPr>
          <a:xfrm rot="-1947343">
            <a:off x="11599816" y="3402896"/>
            <a:ext cx="4042042" cy="3481208"/>
          </a:xfrm>
          <a:custGeom>
            <a:avLst/>
            <a:gdLst/>
            <a:ahLst/>
            <a:cxnLst/>
            <a:rect l="l" t="t" r="r" b="b"/>
            <a:pathLst>
              <a:path w="4042042" h="3481208">
                <a:moveTo>
                  <a:pt x="0" y="0"/>
                </a:moveTo>
                <a:lnTo>
                  <a:pt x="4042042" y="0"/>
                </a:lnTo>
                <a:lnTo>
                  <a:pt x="4042042" y="3481208"/>
                </a:lnTo>
                <a:lnTo>
                  <a:pt x="0" y="3481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6" name="Freeform 6"/>
          <p:cNvSpPr/>
          <p:nvPr/>
        </p:nvSpPr>
        <p:spPr>
          <a:xfrm>
            <a:off x="12695927" y="4156270"/>
            <a:ext cx="5915923" cy="8495451"/>
          </a:xfrm>
          <a:custGeom>
            <a:avLst/>
            <a:gdLst/>
            <a:ahLst/>
            <a:cxnLst/>
            <a:rect l="l" t="t" r="r" b="b"/>
            <a:pathLst>
              <a:path w="5915923" h="8495451">
                <a:moveTo>
                  <a:pt x="0" y="0"/>
                </a:moveTo>
                <a:lnTo>
                  <a:pt x="5915923" y="0"/>
                </a:lnTo>
                <a:lnTo>
                  <a:pt x="5915923" y="8495451"/>
                </a:lnTo>
                <a:lnTo>
                  <a:pt x="0" y="84954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7" name="Freeform 7"/>
          <p:cNvSpPr/>
          <p:nvPr/>
        </p:nvSpPr>
        <p:spPr>
          <a:xfrm>
            <a:off x="14793534" y="3931448"/>
            <a:ext cx="440089" cy="449644"/>
          </a:xfrm>
          <a:custGeom>
            <a:avLst/>
            <a:gdLst/>
            <a:ahLst/>
            <a:cxnLst/>
            <a:rect l="l" t="t" r="r" b="b"/>
            <a:pathLst>
              <a:path w="440089" h="449644">
                <a:moveTo>
                  <a:pt x="0" y="0"/>
                </a:moveTo>
                <a:lnTo>
                  <a:pt x="440089" y="0"/>
                </a:lnTo>
                <a:lnTo>
                  <a:pt x="440089" y="449644"/>
                </a:lnTo>
                <a:lnTo>
                  <a:pt x="0" y="4496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8" name="TextBox 8"/>
          <p:cNvSpPr txBox="1"/>
          <p:nvPr/>
        </p:nvSpPr>
        <p:spPr>
          <a:xfrm>
            <a:off x="519097" y="902836"/>
            <a:ext cx="12398063" cy="1630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34"/>
              </a:lnSpc>
            </a:pPr>
            <a:r>
              <a:rPr lang="en-US" sz="5919" b="1" spc="-325">
                <a:solidFill>
                  <a:srgbClr val="FDB306"/>
                </a:solidFill>
                <a:latin typeface="Cerebri Heavy"/>
                <a:ea typeface="Cerebri Heavy"/>
                <a:cs typeface="Cerebri Heavy"/>
                <a:sym typeface="Cerebri Heavy"/>
              </a:rPr>
              <a:t>У РАЗІ ВИЯВЛЕННЯ НЕБЕЗПЕКИ ТИ МОЖЕШ ЗВЕРНУТИСЬ</a:t>
            </a:r>
          </a:p>
        </p:txBody>
      </p:sp>
      <p:sp>
        <p:nvSpPr>
          <p:cNvPr id="9" name="Freeform 9"/>
          <p:cNvSpPr/>
          <p:nvPr/>
        </p:nvSpPr>
        <p:spPr>
          <a:xfrm>
            <a:off x="15233623" y="554665"/>
            <a:ext cx="2878714" cy="1409763"/>
          </a:xfrm>
          <a:custGeom>
            <a:avLst/>
            <a:gdLst/>
            <a:ahLst/>
            <a:cxnLst/>
            <a:rect l="l" t="t" r="r" b="b"/>
            <a:pathLst>
              <a:path w="2878714" h="1409763">
                <a:moveTo>
                  <a:pt x="0" y="0"/>
                </a:moveTo>
                <a:lnTo>
                  <a:pt x="2878714" y="0"/>
                </a:lnTo>
                <a:lnTo>
                  <a:pt x="2878714" y="1409763"/>
                </a:lnTo>
                <a:lnTo>
                  <a:pt x="0" y="140976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0" name="Freeform 10"/>
          <p:cNvSpPr/>
          <p:nvPr/>
        </p:nvSpPr>
        <p:spPr>
          <a:xfrm>
            <a:off x="519097" y="4156270"/>
            <a:ext cx="1123255" cy="1553682"/>
          </a:xfrm>
          <a:custGeom>
            <a:avLst/>
            <a:gdLst/>
            <a:ahLst/>
            <a:cxnLst/>
            <a:rect l="l" t="t" r="r" b="b"/>
            <a:pathLst>
              <a:path w="1123255" h="1553682">
                <a:moveTo>
                  <a:pt x="0" y="0"/>
                </a:moveTo>
                <a:lnTo>
                  <a:pt x="1123255" y="0"/>
                </a:lnTo>
                <a:lnTo>
                  <a:pt x="1123255" y="1553682"/>
                </a:lnTo>
                <a:lnTo>
                  <a:pt x="0" y="155368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r="-182446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1" name="TextBox 11"/>
          <p:cNvSpPr txBox="1"/>
          <p:nvPr/>
        </p:nvSpPr>
        <p:spPr>
          <a:xfrm>
            <a:off x="1913351" y="4255670"/>
            <a:ext cx="5122079" cy="1336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15"/>
              </a:lnSpc>
            </a:pPr>
            <a:r>
              <a:rPr lang="en-US" sz="3528" b="1" spc="-102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Кіберполіція України –</a:t>
            </a:r>
          </a:p>
          <a:p>
            <a:pPr algn="l">
              <a:lnSpc>
                <a:spcPts val="5115"/>
              </a:lnSpc>
            </a:pPr>
            <a:r>
              <a:rPr lang="en-US" sz="3528" b="1" spc="-102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 </a:t>
            </a:r>
            <a:r>
              <a:rPr lang="en-US" sz="3528" b="1" spc="-102">
                <a:solidFill>
                  <a:srgbClr val="FFB706"/>
                </a:solidFill>
                <a:latin typeface="Univers Bold"/>
                <a:ea typeface="Univers Bold"/>
                <a:cs typeface="Univers Bold"/>
                <a:sym typeface="Univers Bold"/>
              </a:rPr>
              <a:t>ticket.cyberpolice.gov.ua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67828" y="6050721"/>
            <a:ext cx="9818937" cy="361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29"/>
              </a:lnSpc>
            </a:pPr>
            <a:r>
              <a:rPr lang="en-US" sz="2089" b="1" spc="-60" dirty="0" err="1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Анонімно</a:t>
            </a:r>
            <a:r>
              <a:rPr lang="en-US" sz="2089" b="1" spc="-60" dirty="0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 </a:t>
            </a:r>
            <a:r>
              <a:rPr lang="en-US" sz="2089" b="1" spc="-60" dirty="0" err="1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надіслати</a:t>
            </a:r>
            <a:r>
              <a:rPr lang="en-US" sz="2089" b="1" spc="-60" dirty="0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 </a:t>
            </a:r>
            <a:r>
              <a:rPr lang="en-US" sz="2089" b="1" spc="-60" dirty="0" err="1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посилання</a:t>
            </a:r>
            <a:r>
              <a:rPr lang="en-US" sz="2089" b="1" spc="-60" dirty="0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 </a:t>
            </a:r>
            <a:r>
              <a:rPr lang="en-US" sz="2089" b="1" spc="-60" dirty="0" err="1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на</a:t>
            </a:r>
            <a:r>
              <a:rPr lang="en-US" sz="2089" b="1" spc="-60" dirty="0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 </a:t>
            </a:r>
            <a:r>
              <a:rPr lang="en-US" sz="2089" b="1" spc="-60" dirty="0" err="1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шкідливий</a:t>
            </a:r>
            <a:r>
              <a:rPr lang="en-US" sz="2089" b="1" spc="-60" dirty="0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 </a:t>
            </a:r>
            <a:r>
              <a:rPr lang="en-US" sz="2089" b="1" spc="-60" dirty="0" err="1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контент</a:t>
            </a:r>
            <a:r>
              <a:rPr lang="en-US" sz="2089" b="1" spc="-60" dirty="0">
                <a:solidFill>
                  <a:srgbClr val="FFB706"/>
                </a:solidFill>
                <a:latin typeface="Univers Bold"/>
                <a:ea typeface="Univers Bold"/>
                <a:cs typeface="Univers Bold"/>
                <a:sym typeface="Univers Bold"/>
              </a:rPr>
              <a:t> – report.iwf.org.uk</a:t>
            </a:r>
          </a:p>
        </p:txBody>
      </p:sp>
      <p:sp>
        <p:nvSpPr>
          <p:cNvPr id="13" name="Freeform 13"/>
          <p:cNvSpPr/>
          <p:nvPr/>
        </p:nvSpPr>
        <p:spPr>
          <a:xfrm>
            <a:off x="613137" y="6022684"/>
            <a:ext cx="549321" cy="561247"/>
          </a:xfrm>
          <a:custGeom>
            <a:avLst/>
            <a:gdLst/>
            <a:ahLst/>
            <a:cxnLst/>
            <a:rect l="l" t="t" r="r" b="b"/>
            <a:pathLst>
              <a:path w="549321" h="561247">
                <a:moveTo>
                  <a:pt x="0" y="0"/>
                </a:moveTo>
                <a:lnTo>
                  <a:pt x="549321" y="0"/>
                </a:lnTo>
                <a:lnTo>
                  <a:pt x="549321" y="561247"/>
                </a:lnTo>
                <a:lnTo>
                  <a:pt x="0" y="561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4" name="TextBox 14"/>
          <p:cNvSpPr txBox="1"/>
          <p:nvPr/>
        </p:nvSpPr>
        <p:spPr>
          <a:xfrm>
            <a:off x="1267827" y="6870663"/>
            <a:ext cx="9818937" cy="361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9"/>
              </a:lnSpc>
            </a:pPr>
            <a:r>
              <a:rPr lang="uk-UA" sz="2089" b="1" spc="-60" dirty="0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Дізнатися більше </a:t>
            </a:r>
            <a:r>
              <a:rPr lang="en-US" sz="2089" b="1" spc="-60" dirty="0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– </a:t>
            </a:r>
            <a:r>
              <a:rPr lang="en-US" sz="2089" b="1" spc="-60" dirty="0">
                <a:solidFill>
                  <a:srgbClr val="FFB506"/>
                </a:solidFill>
                <a:latin typeface="Univers Bold"/>
                <a:ea typeface="Univers Bold"/>
                <a:cs typeface="Univers Bold"/>
                <a:sym typeface="Univers Bold"/>
              </a:rPr>
              <a:t>dignityonline.in.ua</a:t>
            </a:r>
            <a:r>
              <a:rPr lang="en-US" sz="2089" b="1" spc="-60" dirty="0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 </a:t>
            </a:r>
          </a:p>
        </p:txBody>
      </p:sp>
      <p:sp>
        <p:nvSpPr>
          <p:cNvPr id="15" name="Freeform 15"/>
          <p:cNvSpPr/>
          <p:nvPr/>
        </p:nvSpPr>
        <p:spPr>
          <a:xfrm>
            <a:off x="613136" y="6840038"/>
            <a:ext cx="549321" cy="561247"/>
          </a:xfrm>
          <a:custGeom>
            <a:avLst/>
            <a:gdLst/>
            <a:ahLst/>
            <a:cxnLst/>
            <a:rect l="l" t="t" r="r" b="b"/>
            <a:pathLst>
              <a:path w="549321" h="561247">
                <a:moveTo>
                  <a:pt x="0" y="0"/>
                </a:moveTo>
                <a:lnTo>
                  <a:pt x="549321" y="0"/>
                </a:lnTo>
                <a:lnTo>
                  <a:pt x="549321" y="561247"/>
                </a:lnTo>
                <a:lnTo>
                  <a:pt x="0" y="561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6" name="TextBox 16"/>
          <p:cNvSpPr txBox="1"/>
          <p:nvPr/>
        </p:nvSpPr>
        <p:spPr>
          <a:xfrm>
            <a:off x="1252587" y="7694234"/>
            <a:ext cx="9818937" cy="790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9"/>
              </a:lnSpc>
            </a:pPr>
            <a:r>
              <a:rPr lang="en-US" sz="2089" b="1" spc="-60" dirty="0" err="1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Консультаційна</a:t>
            </a:r>
            <a:r>
              <a:rPr lang="en-US" sz="2089" b="1" spc="-60" dirty="0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 </a:t>
            </a:r>
            <a:r>
              <a:rPr lang="en-US" sz="2089" b="1" spc="-60" dirty="0" err="1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лінія</a:t>
            </a:r>
            <a:r>
              <a:rPr lang="en-US" sz="2089" b="1" spc="-60" dirty="0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 – 1545, </a:t>
            </a:r>
            <a:r>
              <a:rPr lang="en-US" sz="2089" b="1" spc="-60" dirty="0" err="1">
                <a:solidFill>
                  <a:srgbClr val="FFB506"/>
                </a:solidFill>
                <a:latin typeface="Univers Bold"/>
                <a:ea typeface="Univers Bold"/>
                <a:cs typeface="Univers Bold"/>
                <a:sym typeface="Univers Bold"/>
              </a:rPr>
              <a:t>далі</a:t>
            </a:r>
            <a:r>
              <a:rPr lang="en-US" sz="2089" b="1" spc="-60" dirty="0">
                <a:solidFill>
                  <a:srgbClr val="FFB506"/>
                </a:solidFill>
                <a:latin typeface="Univers Bold"/>
                <a:ea typeface="Univers Bold"/>
                <a:cs typeface="Univers Bold"/>
                <a:sym typeface="Univers Bold"/>
              </a:rPr>
              <a:t> </a:t>
            </a:r>
            <a:r>
              <a:rPr lang="en-US" sz="2089" b="1" spc="-60" dirty="0" err="1">
                <a:solidFill>
                  <a:srgbClr val="FFB506"/>
                </a:solidFill>
                <a:latin typeface="Univers Bold"/>
                <a:ea typeface="Univers Bold"/>
                <a:cs typeface="Univers Bold"/>
                <a:sym typeface="Univers Bold"/>
              </a:rPr>
              <a:t>обрати</a:t>
            </a:r>
            <a:r>
              <a:rPr lang="en-US" sz="2089" b="1" spc="-60" dirty="0">
                <a:solidFill>
                  <a:srgbClr val="FFB506"/>
                </a:solidFill>
                <a:latin typeface="Univers Bold"/>
                <a:ea typeface="Univers Bold"/>
                <a:cs typeface="Univers Bold"/>
                <a:sym typeface="Univers Bold"/>
              </a:rPr>
              <a:t> “3” </a:t>
            </a:r>
          </a:p>
          <a:p>
            <a:pPr algn="l">
              <a:lnSpc>
                <a:spcPts val="3029"/>
              </a:lnSpc>
            </a:pPr>
            <a:r>
              <a:rPr lang="en-US" sz="2089" spc="-60" dirty="0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(</a:t>
            </a:r>
            <a:r>
              <a:rPr lang="en-US" sz="2089" spc="-60" dirty="0" err="1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анонімно</a:t>
            </a:r>
            <a:r>
              <a:rPr lang="en-US" sz="2089" spc="-60" dirty="0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, </a:t>
            </a:r>
            <a:r>
              <a:rPr lang="en-US" sz="2089" spc="-60" dirty="0" err="1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безкоштовно</a:t>
            </a:r>
            <a:r>
              <a:rPr lang="en-US" sz="2089" spc="-60" dirty="0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, </a:t>
            </a:r>
            <a:r>
              <a:rPr lang="en-US" sz="2089" spc="-60" dirty="0" err="1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цілодобово</a:t>
            </a:r>
            <a:r>
              <a:rPr lang="en-US" sz="2089" spc="-60" dirty="0">
                <a:solidFill>
                  <a:srgbClr val="FFFFFF"/>
                </a:solidFill>
                <a:latin typeface="Univers"/>
                <a:ea typeface="Univers"/>
                <a:cs typeface="Univers"/>
                <a:sym typeface="Univers"/>
              </a:rPr>
              <a:t>)</a:t>
            </a:r>
          </a:p>
        </p:txBody>
      </p:sp>
      <p:sp>
        <p:nvSpPr>
          <p:cNvPr id="17" name="Freeform 17"/>
          <p:cNvSpPr/>
          <p:nvPr/>
        </p:nvSpPr>
        <p:spPr>
          <a:xfrm rot="-5673957" flipV="1">
            <a:off x="8451783" y="8338390"/>
            <a:ext cx="8610731" cy="7415992"/>
          </a:xfrm>
          <a:custGeom>
            <a:avLst/>
            <a:gdLst/>
            <a:ahLst/>
            <a:cxnLst/>
            <a:rect l="l" t="t" r="r" b="b"/>
            <a:pathLst>
              <a:path w="8610731" h="7415992">
                <a:moveTo>
                  <a:pt x="0" y="7415992"/>
                </a:moveTo>
                <a:lnTo>
                  <a:pt x="8610731" y="7415992"/>
                </a:lnTo>
                <a:lnTo>
                  <a:pt x="8610731" y="0"/>
                </a:lnTo>
                <a:lnTo>
                  <a:pt x="0" y="0"/>
                </a:lnTo>
                <a:lnTo>
                  <a:pt x="0" y="7415992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9" name="Freeform 15">
            <a:extLst>
              <a:ext uri="{FF2B5EF4-FFF2-40B4-BE49-F238E27FC236}">
                <a16:creationId xmlns:a16="http://schemas.microsoft.com/office/drawing/2014/main" id="{E86E691D-1D35-2DB1-1791-BC05925C31D5}"/>
              </a:ext>
            </a:extLst>
          </p:cNvPr>
          <p:cNvSpPr/>
          <p:nvPr/>
        </p:nvSpPr>
        <p:spPr>
          <a:xfrm>
            <a:off x="613137" y="7731474"/>
            <a:ext cx="549321" cy="561247"/>
          </a:xfrm>
          <a:custGeom>
            <a:avLst/>
            <a:gdLst/>
            <a:ahLst/>
            <a:cxnLst/>
            <a:rect l="l" t="t" r="r" b="b"/>
            <a:pathLst>
              <a:path w="549321" h="561247">
                <a:moveTo>
                  <a:pt x="0" y="0"/>
                </a:moveTo>
                <a:lnTo>
                  <a:pt x="549321" y="0"/>
                </a:lnTo>
                <a:lnTo>
                  <a:pt x="549321" y="561247"/>
                </a:lnTo>
                <a:lnTo>
                  <a:pt x="0" y="561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 rot="1932075">
            <a:off x="12295122" y="-2679296"/>
            <a:ext cx="8610731" cy="7415992"/>
          </a:xfrm>
          <a:custGeom>
            <a:avLst/>
            <a:gdLst/>
            <a:ahLst/>
            <a:cxnLst/>
            <a:rect l="l" t="t" r="r" b="b"/>
            <a:pathLst>
              <a:path w="8610731" h="7415992">
                <a:moveTo>
                  <a:pt x="0" y="0"/>
                </a:moveTo>
                <a:lnTo>
                  <a:pt x="8610732" y="0"/>
                </a:lnTo>
                <a:lnTo>
                  <a:pt x="8610732" y="7415992"/>
                </a:lnTo>
                <a:lnTo>
                  <a:pt x="0" y="74159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4" name="Freeform 4"/>
          <p:cNvSpPr/>
          <p:nvPr/>
        </p:nvSpPr>
        <p:spPr>
          <a:xfrm rot="-5673957" flipV="1">
            <a:off x="-2167033" y="-2584927"/>
            <a:ext cx="8610731" cy="7415992"/>
          </a:xfrm>
          <a:custGeom>
            <a:avLst/>
            <a:gdLst/>
            <a:ahLst/>
            <a:cxnLst/>
            <a:rect l="l" t="t" r="r" b="b"/>
            <a:pathLst>
              <a:path w="8610731" h="7415992">
                <a:moveTo>
                  <a:pt x="0" y="7415992"/>
                </a:moveTo>
                <a:lnTo>
                  <a:pt x="8610731" y="7415992"/>
                </a:lnTo>
                <a:lnTo>
                  <a:pt x="8610731" y="0"/>
                </a:lnTo>
                <a:lnTo>
                  <a:pt x="0" y="0"/>
                </a:lnTo>
                <a:lnTo>
                  <a:pt x="0" y="7415992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5" name="Group 5"/>
          <p:cNvGrpSpPr/>
          <p:nvPr/>
        </p:nvGrpSpPr>
        <p:grpSpPr>
          <a:xfrm rot="-107260">
            <a:off x="2716100" y="2422094"/>
            <a:ext cx="12966223" cy="2329383"/>
            <a:chOff x="0" y="0"/>
            <a:chExt cx="2657547" cy="4774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657547" cy="477428"/>
            </a:xfrm>
            <a:custGeom>
              <a:avLst/>
              <a:gdLst/>
              <a:ahLst/>
              <a:cxnLst/>
              <a:rect l="l" t="t" r="r" b="b"/>
              <a:pathLst>
                <a:path w="2657547" h="477428">
                  <a:moveTo>
                    <a:pt x="0" y="0"/>
                  </a:moveTo>
                  <a:lnTo>
                    <a:pt x="2657547" y="0"/>
                  </a:lnTo>
                  <a:lnTo>
                    <a:pt x="2657547" y="477428"/>
                  </a:lnTo>
                  <a:lnTo>
                    <a:pt x="0" y="477428"/>
                  </a:lnTo>
                  <a:close/>
                </a:path>
              </a:pathLst>
            </a:custGeom>
            <a:solidFill>
              <a:srgbClr val="FDB306"/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657547" cy="5250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-1300073">
            <a:off x="-1790781" y="6772658"/>
            <a:ext cx="5437783" cy="4744466"/>
          </a:xfrm>
          <a:custGeom>
            <a:avLst/>
            <a:gdLst/>
            <a:ahLst/>
            <a:cxnLst/>
            <a:rect l="l" t="t" r="r" b="b"/>
            <a:pathLst>
              <a:path w="5437783" h="4744466">
                <a:moveTo>
                  <a:pt x="0" y="0"/>
                </a:moveTo>
                <a:lnTo>
                  <a:pt x="5437784" y="0"/>
                </a:lnTo>
                <a:lnTo>
                  <a:pt x="5437784" y="4744466"/>
                </a:lnTo>
                <a:lnTo>
                  <a:pt x="0" y="47444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9" name="Freeform 9"/>
          <p:cNvSpPr/>
          <p:nvPr/>
        </p:nvSpPr>
        <p:spPr>
          <a:xfrm rot="1599646" flipH="1">
            <a:off x="14092104" y="6672422"/>
            <a:ext cx="5408016" cy="4718494"/>
          </a:xfrm>
          <a:custGeom>
            <a:avLst/>
            <a:gdLst/>
            <a:ahLst/>
            <a:cxnLst/>
            <a:rect l="l" t="t" r="r" b="b"/>
            <a:pathLst>
              <a:path w="5408016" h="4718494">
                <a:moveTo>
                  <a:pt x="5408017" y="0"/>
                </a:moveTo>
                <a:lnTo>
                  <a:pt x="0" y="0"/>
                </a:lnTo>
                <a:lnTo>
                  <a:pt x="0" y="4718494"/>
                </a:lnTo>
                <a:lnTo>
                  <a:pt x="5408017" y="4718494"/>
                </a:lnTo>
                <a:lnTo>
                  <a:pt x="5408017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0" name="Freeform 10"/>
          <p:cNvSpPr/>
          <p:nvPr/>
        </p:nvSpPr>
        <p:spPr>
          <a:xfrm>
            <a:off x="2138332" y="4062652"/>
            <a:ext cx="1612295" cy="1647300"/>
          </a:xfrm>
          <a:custGeom>
            <a:avLst/>
            <a:gdLst/>
            <a:ahLst/>
            <a:cxnLst/>
            <a:rect l="l" t="t" r="r" b="b"/>
            <a:pathLst>
              <a:path w="1612295" h="1647300">
                <a:moveTo>
                  <a:pt x="0" y="0"/>
                </a:moveTo>
                <a:lnTo>
                  <a:pt x="1612295" y="0"/>
                </a:lnTo>
                <a:lnTo>
                  <a:pt x="1612295" y="1647300"/>
                </a:lnTo>
                <a:lnTo>
                  <a:pt x="0" y="16473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>
          <a:xfrm>
            <a:off x="14540886" y="1507168"/>
            <a:ext cx="1923125" cy="1964878"/>
          </a:xfrm>
          <a:custGeom>
            <a:avLst/>
            <a:gdLst/>
            <a:ahLst/>
            <a:cxnLst/>
            <a:rect l="l" t="t" r="r" b="b"/>
            <a:pathLst>
              <a:path w="1923125" h="1964878">
                <a:moveTo>
                  <a:pt x="0" y="0"/>
                </a:moveTo>
                <a:lnTo>
                  <a:pt x="1923124" y="0"/>
                </a:lnTo>
                <a:lnTo>
                  <a:pt x="1923124" y="1964878"/>
                </a:lnTo>
                <a:lnTo>
                  <a:pt x="0" y="19648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2" name="TextBox 12"/>
          <p:cNvSpPr txBox="1"/>
          <p:nvPr/>
        </p:nvSpPr>
        <p:spPr>
          <a:xfrm>
            <a:off x="6526864" y="2966532"/>
            <a:ext cx="5234272" cy="1610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34"/>
              </a:lnSpc>
            </a:pPr>
            <a:r>
              <a:rPr lang="en-US" sz="6457" b="1" spc="-355">
                <a:solidFill>
                  <a:srgbClr val="E1E1E1"/>
                </a:solidFill>
                <a:latin typeface="Cerebri Heavy"/>
                <a:ea typeface="Cerebri Heavy"/>
                <a:cs typeface="Cerebri Heavy"/>
                <a:sym typeface="Cerebri Heavy"/>
              </a:rPr>
              <a:t>ДЯКУЄМО ЗА УВАГУ!</a:t>
            </a:r>
          </a:p>
        </p:txBody>
      </p:sp>
      <p:sp>
        <p:nvSpPr>
          <p:cNvPr id="13" name="Freeform 13"/>
          <p:cNvSpPr/>
          <p:nvPr/>
        </p:nvSpPr>
        <p:spPr>
          <a:xfrm>
            <a:off x="14540886" y="3221803"/>
            <a:ext cx="927429" cy="947564"/>
          </a:xfrm>
          <a:custGeom>
            <a:avLst/>
            <a:gdLst/>
            <a:ahLst/>
            <a:cxnLst/>
            <a:rect l="l" t="t" r="r" b="b"/>
            <a:pathLst>
              <a:path w="927429" h="947564">
                <a:moveTo>
                  <a:pt x="0" y="0"/>
                </a:moveTo>
                <a:lnTo>
                  <a:pt x="927429" y="0"/>
                </a:lnTo>
                <a:lnTo>
                  <a:pt x="927429" y="947564"/>
                </a:lnTo>
                <a:lnTo>
                  <a:pt x="0" y="9475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4" name="Freeform 14"/>
          <p:cNvSpPr/>
          <p:nvPr/>
        </p:nvSpPr>
        <p:spPr>
          <a:xfrm>
            <a:off x="6633605" y="5381033"/>
            <a:ext cx="5849045" cy="2864392"/>
          </a:xfrm>
          <a:custGeom>
            <a:avLst/>
            <a:gdLst/>
            <a:ahLst/>
            <a:cxnLst/>
            <a:rect l="l" t="t" r="r" b="b"/>
            <a:pathLst>
              <a:path w="5849045" h="2864392">
                <a:moveTo>
                  <a:pt x="0" y="0"/>
                </a:moveTo>
                <a:lnTo>
                  <a:pt x="5849044" y="0"/>
                </a:lnTo>
                <a:lnTo>
                  <a:pt x="5849044" y="2864392"/>
                </a:lnTo>
                <a:lnTo>
                  <a:pt x="0" y="286439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929</Words>
  <Application>Microsoft Office PowerPoint</Application>
  <PresentationFormat>Довільний</PresentationFormat>
  <Paragraphs>155</Paragraphs>
  <Slides>20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20</vt:i4>
      </vt:variant>
    </vt:vector>
  </HeadingPairs>
  <TitlesOfParts>
    <vt:vector size="31" baseType="lpstr">
      <vt:lpstr>Univers Bold</vt:lpstr>
      <vt:lpstr>Cerebri Bold</vt:lpstr>
      <vt:lpstr>Edmund</vt:lpstr>
      <vt:lpstr>Garet Bold</vt:lpstr>
      <vt:lpstr>Cerebri Heavy</vt:lpstr>
      <vt:lpstr>Arial</vt:lpstr>
      <vt:lpstr>Univers</vt:lpstr>
      <vt:lpstr>Cerebri</vt:lpstr>
      <vt:lpstr>Calibri</vt:lpstr>
      <vt:lpstr>Macabro Danger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ЯК ЗАБЕЗПЕЧИТИ СЕБЕ В МЕРЕЖІ ІНТЕРНЕТ</dc:title>
  <dc:creator>admin</dc:creator>
  <cp:lastModifiedBy>Danylo Shyryayev</cp:lastModifiedBy>
  <cp:revision>7</cp:revision>
  <dcterms:created xsi:type="dcterms:W3CDTF">2006-08-16T00:00:00Z</dcterms:created>
  <dcterms:modified xsi:type="dcterms:W3CDTF">2026-09-01T09:14:15Z</dcterms:modified>
  <dc:identifier>DAHMuAEtkzk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2026-06-16T14:01:44Z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0234506c-ed69-494d-aed1-ae6a3debe214</vt:lpwstr>
  </property>
  <property fmtid="{D5CDD505-2E9C-101B-9397-08002B2CF9AE}" pid="7" name="MSIP_Label_defa4170-0d19-0005-0004-bc88714345d2_ActionId">
    <vt:lpwstr>8f815dc4-d8b2-4ad1-b6b0-f083cc57599c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</Properties>
</file>